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8" r:id="rId4"/>
    <p:sldMasterId id="2147483679" r:id="rId5"/>
    <p:sldMasterId id="2147483680" r:id="rId6"/>
    <p:sldMasterId id="214748368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5143500" cx="9144000"/>
  <p:notesSz cx="6858000" cy="9313850"/>
  <p:embeddedFontLst>
    <p:embeddedFont>
      <p:font typeface="Tahoma"/>
      <p:regular r:id="rId43"/>
      <p:bold r:id="rId44"/>
    </p:embeddedFont>
    <p:embeddedFont>
      <p:font typeface="Arial Black"/>
      <p:regular r:id="rId45"/>
    </p:embeddedFont>
    <p:embeddedFont>
      <p:font typeface="Dancing Script"/>
      <p:regular r:id="rId46"/>
      <p:bold r:id="rId47"/>
    </p:embeddedFont>
    <p:embeddedFont>
      <p:font typeface="Comfortaa"/>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Tahoma-bold.fntdata"/><Relationship Id="rId43" Type="http://schemas.openxmlformats.org/officeDocument/2006/relationships/font" Target="fonts/Tahoma-regular.fntdata"/><Relationship Id="rId46" Type="http://schemas.openxmlformats.org/officeDocument/2006/relationships/font" Target="fonts/DancingScript-regular.fntdata"/><Relationship Id="rId45" Type="http://schemas.openxmlformats.org/officeDocument/2006/relationships/font" Target="fonts/ArialBlack-regular.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Comfortaa-regular.fntdata"/><Relationship Id="rId47" Type="http://schemas.openxmlformats.org/officeDocument/2006/relationships/font" Target="fonts/DancingScript-bold.fntdata"/><Relationship Id="rId49" Type="http://schemas.openxmlformats.org/officeDocument/2006/relationships/font" Target="fonts/Comforta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2f2888f64_0_62: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52" name="Google Shape;152;g282f2888f64_0_62: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afb8d4c43_0_7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bafb8d4c43_0_7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3" name="Google Shape;263;g2bafb8d4c43_0_7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a2bfb6dfc_0_4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ba2bfb6dfc_0_4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2" name="Google Shape;272;g2ba2bfb6dfc_0_4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180aa6b97_0_70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3" name="Google Shape;283;g1f180aa6b97_0_70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84" name="Google Shape;284;g1f180aa6b97_0_70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82f2888f64_0_14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82f2888f64_0_14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93" name="Google Shape;293;g282f2888f64_0_14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2f2888f64_0_14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82f2888f64_0_14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1" name="Google Shape;301;g282f2888f64_0_14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82f2888f64_0_15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82f2888f64_0_15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9" name="Google Shape;309;g282f2888f64_0_15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82f2888f64_0_13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82f2888f64_0_13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0" name="Google Shape;320;g282f2888f64_0_13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82f2888f64_0_16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82f2888f64_0_16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8" name="Google Shape;328;g282f2888f64_0_16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82f2888f64_0_17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82f2888f64_0_17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6" name="Google Shape;336;g282f2888f64_0_17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82f2888f64_0_18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82f2888f64_0_18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44" name="Google Shape;344;g282f2888f64_0_18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changes - start with simple data file for hours 0.txt, then add loop for end of file, then add also </a:t>
            </a:r>
            <a:r>
              <a:rPr lang="en-US"/>
              <a:t>checking</a:t>
            </a:r>
            <a:r>
              <a:rPr lang="en-US"/>
              <a:t> for type, transition from hours0, then 1 then 2.</a:t>
            </a:r>
            <a:endParaRPr/>
          </a:p>
          <a:p>
            <a:pPr indent="0" lvl="0" marL="0" rtl="0" algn="l">
              <a:lnSpc>
                <a:spcPct val="100000"/>
              </a:lnSpc>
              <a:spcBef>
                <a:spcPts val="360"/>
              </a:spcBef>
              <a:spcAft>
                <a:spcPts val="0"/>
              </a:spcAft>
              <a:buSzPts val="1400"/>
              <a:buNone/>
            </a:pPr>
            <a:r>
              <a:rPr lang="en-US"/>
              <a:t>create picture of stream in scanner, with pointer, to visualize data file before looking at code</a:t>
            </a:r>
            <a:endParaRPr/>
          </a:p>
          <a:p>
            <a:pPr indent="0" lvl="0" marL="0" rtl="0" algn="l">
              <a:lnSpc>
                <a:spcPct val="100000"/>
              </a:lnSpc>
              <a:spcBef>
                <a:spcPts val="360"/>
              </a:spcBef>
              <a:spcAft>
                <a:spcPts val="0"/>
              </a:spcAft>
              <a:buSzPts val="1400"/>
              <a:buNone/>
            </a:pPr>
            <a:r>
              <a:rPr lang="en-US"/>
              <a:t>maybe change handout to be hours1.data, with meaningful string in the mix</a:t>
            </a:r>
            <a:endParaRPr/>
          </a:p>
        </p:txBody>
      </p:sp>
      <p:sp>
        <p:nvSpPr>
          <p:cNvPr id="176" name="Google Shape;176;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87bb3d6bba_2_45: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0"/>
              </a:spcBef>
              <a:spcAft>
                <a:spcPts val="0"/>
              </a:spcAft>
              <a:buSzPts val="1400"/>
              <a:buNone/>
            </a:pPr>
            <a:r>
              <a:t/>
            </a:r>
            <a:endParaRPr/>
          </a:p>
        </p:txBody>
      </p:sp>
      <p:sp>
        <p:nvSpPr>
          <p:cNvPr id="351" name="Google Shape;351;g287bb3d6bba_2_45:notes"/>
          <p:cNvSpPr/>
          <p:nvPr>
            <p:ph idx="2" type="sldImg"/>
          </p:nvPr>
        </p:nvSpPr>
        <p:spPr>
          <a:xfrm>
            <a:off x="428638" y="699155"/>
            <a:ext cx="6000900" cy="34926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f180aa6b97_0_46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8" name="Google Shape;358;g1f180aa6b97_0_46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359" name="Google Shape;359;g1f180aa6b97_0_46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82f2888f64_0_19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82f2888f64_0_19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66" name="Google Shape;366;g282f2888f64_0_19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85b1a77bb6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85b1a77bb6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74" name="Google Shape;374;g285b1a77bb6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82f2888f64_0_20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82f2888f64_0_20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84" name="Google Shape;384;g282f2888f64_0_20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82f2888f64_0_20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82f2888f64_0_20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04" name="Google Shape;404;g282f2888f64_0_20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82f2888f64_0_21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82f2888f64_0_21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1" name="Google Shape;411;g282f2888f64_0_21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82f2888f64_0_22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82f2888f64_0_22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20" name="Google Shape;420;g282f2888f64_0_22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82f2888f64_0_22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82f2888f64_0_22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27" name="Google Shape;427;g282f2888f64_0_22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82f2888f64_0_23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82f2888f64_0_23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36" name="Google Shape;436;g282f2888f64_0_23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16ac9c8ec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g1f16ac9c8ec_0_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86" name="Google Shape;186;g1f16ac9c8ec_0_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f180aa6b97_0_75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3" name="Google Shape;443;g1f180aa6b97_0_75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44" name="Google Shape;444;g1f180aa6b97_0_75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82f2888f64_0_24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82f2888f64_0_24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52" name="Google Shape;452;g282f2888f64_0_24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82f2888f64_0_24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82f2888f64_0_24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60" name="Google Shape;460;g282f2888f64_0_24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4918f324b7_0_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4918f324b7_0_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70" name="Google Shape;470;g24918f324b7_0_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c3ea7215d3_0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7" name="Google Shape;477;g1c3ea7215d3_0_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78" name="Google Shape;478;g1c3ea7215d3_0_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afb8d4c43_0_1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 name="Google Shape;201;g2bafb8d4c43_0_1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02" name="Google Shape;202;g2bafb8d4c43_0_1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afb8d4c43_0_4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g2bafb8d4c43_0_4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22" name="Google Shape;222;g2bafb8d4c43_0_4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a2bfb6dfc_0_0: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a2bfb6dfc_0_0: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5" name="Google Shape;235;g2ba2bfb6dfc_0_0: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f180aa6b97_0_43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1" name="Google Shape;241;g1f180aa6b97_0_43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242" name="Google Shape;242;g1f180aa6b97_0_43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82f2888f64_0_12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82f2888f64_0_12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49" name="Google Shape;249;g282f2888f64_0_12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bafb8d4c43_0_6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bafb8d4c43_0_6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6" name="Google Shape;256;g2bafb8d4c43_0_6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457200" y="442476"/>
            <a:ext cx="8229600" cy="5232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123300"/>
            <a:ext cx="8229600" cy="3563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506475" y="449325"/>
            <a:ext cx="8229600" cy="565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8"/>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9" name="Google Shape;79;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9"/>
          <p:cNvSpPr txBox="1"/>
          <p:nvPr>
            <p:ph type="title"/>
          </p:nvPr>
        </p:nvSpPr>
        <p:spPr>
          <a:xfrm>
            <a:off x="457200" y="419301"/>
            <a:ext cx="8229600" cy="637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9"/>
          <p:cNvSpPr txBox="1"/>
          <p:nvPr>
            <p:ph idx="1" type="body"/>
          </p:nvPr>
        </p:nvSpPr>
        <p:spPr>
          <a:xfrm>
            <a:off x="457200" y="1128300"/>
            <a:ext cx="8229600" cy="35580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3" name="Google Shape;83;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4" name="Google Shape;94;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5" name="Google Shape;95;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501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31850"/>
            <a:ext cx="8229600" cy="3654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9" name="Google Shape;99;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0" name="Google Shape;100;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4"/>
          <p:cNvSpPr/>
          <p:nvPr>
            <p:ph idx="2" type="pic"/>
          </p:nvPr>
        </p:nvSpPr>
        <p:spPr>
          <a:xfrm>
            <a:off x="1792288" y="685800"/>
            <a:ext cx="5486400" cy="3086100"/>
          </a:xfrm>
          <a:prstGeom prst="rect">
            <a:avLst/>
          </a:prstGeom>
          <a:noFill/>
          <a:ln>
            <a:noFill/>
          </a:ln>
        </p:spPr>
      </p:sp>
      <p:sp>
        <p:nvSpPr>
          <p:cNvPr id="104" name="Google Shape;104;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5" name="Google Shape;10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5"/>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 name="Shape 115"/>
        <p:cNvGrpSpPr/>
        <p:nvPr/>
      </p:nvGrpSpPr>
      <p:grpSpPr>
        <a:xfrm>
          <a:off x="0" y="0"/>
          <a:ext cx="0" cy="0"/>
          <a:chOff x="0" y="0"/>
          <a:chExt cx="0" cy="0"/>
        </a:xfrm>
      </p:grpSpPr>
      <p:sp>
        <p:nvSpPr>
          <p:cNvPr id="116" name="Google Shape;116;p27"/>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7"/>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18" name="Google Shape;118;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 name="Shape 119"/>
        <p:cNvGrpSpPr/>
        <p:nvPr/>
      </p:nvGrpSpPr>
      <p:grpSpPr>
        <a:xfrm>
          <a:off x="0" y="0"/>
          <a:ext cx="0" cy="0"/>
          <a:chOff x="0" y="0"/>
          <a:chExt cx="0" cy="0"/>
        </a:xfrm>
      </p:grpSpPr>
      <p:sp>
        <p:nvSpPr>
          <p:cNvPr id="120" name="Google Shape;120;p28"/>
          <p:cNvSpPr txBox="1"/>
          <p:nvPr>
            <p:ph type="title"/>
          </p:nvPr>
        </p:nvSpPr>
        <p:spPr>
          <a:xfrm>
            <a:off x="457200" y="463953"/>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28"/>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22" name="Google Shape;122;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29"/>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3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30"/>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9" name="Google Shape;129;p30"/>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0" name="Google Shape;130;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1" name="Shape 131"/>
        <p:cNvGrpSpPr/>
        <p:nvPr/>
      </p:nvGrpSpPr>
      <p:grpSpPr>
        <a:xfrm>
          <a:off x="0" y="0"/>
          <a:ext cx="0" cy="0"/>
          <a:chOff x="0" y="0"/>
          <a:chExt cx="0" cy="0"/>
        </a:xfrm>
      </p:grpSpPr>
      <p:sp>
        <p:nvSpPr>
          <p:cNvPr id="132" name="Google Shape;132;p31"/>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31"/>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34" name="Google Shape;134;p31"/>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35" name="Google Shape;135;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6" name="Shape 136"/>
        <p:cNvGrpSpPr/>
        <p:nvPr/>
      </p:nvGrpSpPr>
      <p:grpSpPr>
        <a:xfrm>
          <a:off x="0" y="0"/>
          <a:ext cx="0" cy="0"/>
          <a:chOff x="0" y="0"/>
          <a:chExt cx="0" cy="0"/>
        </a:xfrm>
      </p:grpSpPr>
      <p:sp>
        <p:nvSpPr>
          <p:cNvPr id="137" name="Google Shape;137;p32"/>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p32"/>
          <p:cNvSpPr/>
          <p:nvPr>
            <p:ph idx="2" type="pic"/>
          </p:nvPr>
        </p:nvSpPr>
        <p:spPr>
          <a:xfrm>
            <a:off x="1792288" y="685800"/>
            <a:ext cx="5486400" cy="3086100"/>
          </a:xfrm>
          <a:prstGeom prst="rect">
            <a:avLst/>
          </a:prstGeom>
          <a:noFill/>
          <a:ln>
            <a:noFill/>
          </a:ln>
        </p:spPr>
      </p:sp>
      <p:sp>
        <p:nvSpPr>
          <p:cNvPr id="139" name="Google Shape;139;p32"/>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40" name="Google Shape;140;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33"/>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3" name="Google Shape;143;p33"/>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4" name="Google Shape;144;p33"/>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34"/>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3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8" name="Google Shape;148;p3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9" name="Google Shape;149;p3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96625" y="429600"/>
            <a:ext cx="8229600" cy="506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5.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2.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0" Type="http://schemas.openxmlformats.org/officeDocument/2006/relationships/theme" Target="../theme/theme4.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6625" y="429600"/>
            <a:ext cx="8229600" cy="506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102400"/>
            <a:ext cx="8229600" cy="34920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506475" y="449325"/>
            <a:ext cx="8229600" cy="5655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093726"/>
            <a:ext cx="8229600" cy="35010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1" name="Shape 111"/>
        <p:cNvGrpSpPr/>
        <p:nvPr/>
      </p:nvGrpSpPr>
      <p:grpSpPr>
        <a:xfrm>
          <a:off x="0" y="0"/>
          <a:ext cx="0" cy="0"/>
          <a:chOff x="0" y="0"/>
          <a:chExt cx="0" cy="0"/>
        </a:xfrm>
      </p:grpSpPr>
      <p:sp>
        <p:nvSpPr>
          <p:cNvPr id="112" name="Google Shape;112;p26"/>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26"/>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4" name="Google Shape;114;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5.png"/><Relationship Id="rId6"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0.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7.png"/><Relationship Id="rId10"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5" name="Google Shape;155;p35"/>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5"/>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5"/>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5"/>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5"/>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5"/>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5"/>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5"/>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5"/>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5"/>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5"/>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5"/>
          <p:cNvSpPr txBox="1"/>
          <p:nvPr>
            <p:ph type="title"/>
          </p:nvPr>
        </p:nvSpPr>
        <p:spPr>
          <a:xfrm>
            <a:off x="132975" y="1826800"/>
            <a:ext cx="4191600" cy="63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67" name="Google Shape;167;p35"/>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5"/>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5"/>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5"/>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5"/>
          <p:cNvSpPr txBox="1"/>
          <p:nvPr/>
        </p:nvSpPr>
        <p:spPr>
          <a:xfrm>
            <a:off x="6323525" y="2680300"/>
            <a:ext cx="990300" cy="554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latin typeface="Calibri"/>
                <a:ea typeface="Calibri"/>
                <a:cs typeface="Calibri"/>
                <a:sym typeface="Calibri"/>
              </a:rPr>
              <a:t>MiniPlay goes here.</a:t>
            </a:r>
            <a:endParaRPr sz="1200">
              <a:latin typeface="Calibri"/>
              <a:ea typeface="Calibri"/>
              <a:cs typeface="Calibri"/>
              <a:sym typeface="Calibri"/>
            </a:endParaRPr>
          </a:p>
        </p:txBody>
      </p:sp>
      <p:sp>
        <p:nvSpPr>
          <p:cNvPr id="172" name="Google Shape;172;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p:nvPr/>
        </p:nvSpPr>
        <p:spPr>
          <a:xfrm>
            <a:off x="3649575" y="1065875"/>
            <a:ext cx="4373700" cy="2462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&lt;new&gt; &lt;objectType&gt; &lt;parameters&gt;</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Keyword new tells Java to create an object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objectType tells Java which type of object (It is redundant, I know)</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Parameters required by the new object are sent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66" name="Google Shape;266;p44"/>
          <p:cNvSpPr/>
          <p:nvPr/>
        </p:nvSpPr>
        <p:spPr>
          <a:xfrm>
            <a:off x="410825" y="1065875"/>
            <a:ext cx="2853900" cy="2495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urier New"/>
                <a:ea typeface="Courier New"/>
                <a:cs typeface="Courier New"/>
                <a:sym typeface="Courier New"/>
              </a:rPr>
              <a:t>&lt;Type&gt; &lt;variableName&gt;</a:t>
            </a:r>
            <a:endParaRPr>
              <a:latin typeface="Courier New"/>
              <a:ea typeface="Courier New"/>
              <a:cs typeface="Courier New"/>
              <a:sym typeface="Courier New"/>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Just like </a:t>
            </a:r>
            <a:r>
              <a:rPr lang="en-US">
                <a:latin typeface="Courier New"/>
                <a:ea typeface="Courier New"/>
                <a:cs typeface="Courier New"/>
                <a:sym typeface="Courier New"/>
              </a:rPr>
              <a:t>int num</a:t>
            </a:r>
            <a:endParaRPr>
              <a:latin typeface="Courier New"/>
              <a:ea typeface="Courier New"/>
              <a:cs typeface="Courier New"/>
              <a:sym typeface="Courier New"/>
            </a:endParaRPr>
          </a:p>
        </p:txBody>
      </p:sp>
      <p:sp>
        <p:nvSpPr>
          <p:cNvPr id="267" name="Google Shape;267;p44"/>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Review 2</a:t>
            </a:r>
            <a:endParaRPr/>
          </a:p>
        </p:txBody>
      </p:sp>
      <p:sp>
        <p:nvSpPr>
          <p:cNvPr id="268" name="Google Shape;268;p44"/>
          <p:cNvSpPr txBox="1"/>
          <p:nvPr>
            <p:ph idx="1" type="body"/>
          </p:nvPr>
        </p:nvSpPr>
        <p:spPr>
          <a:xfrm>
            <a:off x="457200" y="1118975"/>
            <a:ext cx="8229600" cy="577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sz="2300">
                <a:latin typeface="Courier New"/>
                <a:ea typeface="Courier New"/>
                <a:cs typeface="Courier New"/>
                <a:sym typeface="Courier New"/>
              </a:rPr>
              <a:t>Scanner console = new Scanner (System.in);</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Scanner and File Objects</a:t>
            </a:r>
            <a:endParaRPr/>
          </a:p>
        </p:txBody>
      </p:sp>
      <p:sp>
        <p:nvSpPr>
          <p:cNvPr id="275" name="Google Shape;275;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76" name="Google Shape;276;p45"/>
          <p:cNvPicPr preferRelativeResize="0"/>
          <p:nvPr/>
        </p:nvPicPr>
        <p:blipFill>
          <a:blip r:embed="rId3">
            <a:alphaModFix/>
          </a:blip>
          <a:stretch>
            <a:fillRect/>
          </a:stretch>
        </p:blipFill>
        <p:spPr>
          <a:xfrm>
            <a:off x="197975" y="2267163"/>
            <a:ext cx="2324350" cy="2128325"/>
          </a:xfrm>
          <a:prstGeom prst="rect">
            <a:avLst/>
          </a:prstGeom>
          <a:noFill/>
          <a:ln>
            <a:noFill/>
          </a:ln>
        </p:spPr>
      </p:pic>
      <p:sp>
        <p:nvSpPr>
          <p:cNvPr id="277" name="Google Shape;277;p45"/>
          <p:cNvSpPr txBox="1"/>
          <p:nvPr/>
        </p:nvSpPr>
        <p:spPr>
          <a:xfrm>
            <a:off x="515400" y="1066200"/>
            <a:ext cx="8480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3F3F3F"/>
                </a:solidFill>
                <a:latin typeface="Calibri"/>
                <a:ea typeface="Calibri"/>
                <a:cs typeface="Calibri"/>
                <a:sym typeface="Calibri"/>
              </a:rPr>
              <a:t>Code                 Scanner              File           OS &amp; Disk</a:t>
            </a:r>
            <a:endParaRPr sz="3200">
              <a:solidFill>
                <a:srgbClr val="3F3F3F"/>
              </a:solidFill>
              <a:latin typeface="Calibri"/>
              <a:ea typeface="Calibri"/>
              <a:cs typeface="Calibri"/>
              <a:sym typeface="Calibri"/>
            </a:endParaRPr>
          </a:p>
          <a:p>
            <a:pPr indent="0" lvl="0" marL="0" rtl="0" algn="l">
              <a:spcBef>
                <a:spcPts val="0"/>
              </a:spcBef>
              <a:spcAft>
                <a:spcPts val="0"/>
              </a:spcAft>
              <a:buNone/>
            </a:pPr>
            <a:r>
              <a:rPr lang="en-US" sz="3200">
                <a:solidFill>
                  <a:srgbClr val="3F3F3F"/>
                </a:solidFill>
                <a:latin typeface="Calibri"/>
                <a:ea typeface="Calibri"/>
                <a:cs typeface="Calibri"/>
                <a:sym typeface="Calibri"/>
              </a:rPr>
              <a:t>                           Object             Object</a:t>
            </a:r>
            <a:endParaRPr sz="3200">
              <a:solidFill>
                <a:srgbClr val="3F3F3F"/>
              </a:solidFill>
              <a:latin typeface="Calibri"/>
              <a:ea typeface="Calibri"/>
              <a:cs typeface="Calibri"/>
              <a:sym typeface="Calibri"/>
            </a:endParaRPr>
          </a:p>
        </p:txBody>
      </p:sp>
      <p:sp>
        <p:nvSpPr>
          <p:cNvPr id="278" name="Google Shape;278;p45"/>
          <p:cNvSpPr txBox="1"/>
          <p:nvPr/>
        </p:nvSpPr>
        <p:spPr>
          <a:xfrm>
            <a:off x="2912525" y="2318050"/>
            <a:ext cx="1896900" cy="18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rgbClr val="3F3F3F"/>
                </a:solidFill>
                <a:latin typeface="Calibri"/>
                <a:ea typeface="Calibri"/>
                <a:cs typeface="Calibri"/>
                <a:sym typeface="Calibri"/>
              </a:rPr>
              <a:t>Knows how to handle program input and output</a:t>
            </a:r>
            <a:endParaRPr sz="2200">
              <a:solidFill>
                <a:srgbClr val="3F3F3F"/>
              </a:solidFill>
              <a:latin typeface="Calibri"/>
              <a:ea typeface="Calibri"/>
              <a:cs typeface="Calibri"/>
              <a:sym typeface="Calibri"/>
            </a:endParaRPr>
          </a:p>
        </p:txBody>
      </p:sp>
      <p:sp>
        <p:nvSpPr>
          <p:cNvPr id="279" name="Google Shape;279;p45"/>
          <p:cNvSpPr txBox="1"/>
          <p:nvPr/>
        </p:nvSpPr>
        <p:spPr>
          <a:xfrm>
            <a:off x="5199625" y="2428475"/>
            <a:ext cx="1896900" cy="18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rgbClr val="3F3F3F"/>
                </a:solidFill>
                <a:latin typeface="Calibri"/>
                <a:ea typeface="Calibri"/>
                <a:cs typeface="Calibri"/>
                <a:sym typeface="Calibri"/>
              </a:rPr>
              <a:t>Knows how to handle files</a:t>
            </a:r>
            <a:endParaRPr sz="2200">
              <a:solidFill>
                <a:srgbClr val="3F3F3F"/>
              </a:solidFill>
              <a:latin typeface="Calibri"/>
              <a:ea typeface="Calibri"/>
              <a:cs typeface="Calibri"/>
              <a:sym typeface="Calibri"/>
            </a:endParaRPr>
          </a:p>
        </p:txBody>
      </p:sp>
      <p:pic>
        <p:nvPicPr>
          <p:cNvPr id="280" name="Google Shape;280;p45"/>
          <p:cNvPicPr preferRelativeResize="0"/>
          <p:nvPr/>
        </p:nvPicPr>
        <p:blipFill>
          <a:blip r:embed="rId4">
            <a:alphaModFix/>
          </a:blip>
          <a:stretch>
            <a:fillRect/>
          </a:stretch>
        </p:blipFill>
        <p:spPr>
          <a:xfrm>
            <a:off x="7276247" y="2232925"/>
            <a:ext cx="1719775" cy="14460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87" name="Google Shape;287;p46"/>
          <p:cNvSpPr txBox="1"/>
          <p:nvPr>
            <p:ph idx="1" type="body"/>
          </p:nvPr>
        </p:nvSpPr>
        <p:spPr>
          <a:xfrm>
            <a:off x="1861975" y="512375"/>
            <a:ext cx="6101100" cy="1077900"/>
          </a:xfrm>
          <a:prstGeom prst="rect">
            <a:avLst/>
          </a:prstGeom>
        </p:spPr>
        <p:txBody>
          <a:bodyPr anchorCtr="0" anchor="t" bIns="45700" lIns="91425" spcFirstLastPara="1" rIns="91425" wrap="square" tIns="45700">
            <a:normAutofit lnSpcReduction="10000"/>
          </a:bodyPr>
          <a:lstStyle/>
          <a:p>
            <a:pPr indent="0" lvl="0" marL="457200" rtl="0" algn="l">
              <a:spcBef>
                <a:spcPts val="360"/>
              </a:spcBef>
              <a:spcAft>
                <a:spcPts val="0"/>
              </a:spcAft>
              <a:buNone/>
            </a:pPr>
            <a:r>
              <a:rPr lang="en-US"/>
              <a:t>Demo1()</a:t>
            </a:r>
            <a:endParaRPr/>
          </a:p>
          <a:p>
            <a:pPr indent="0" lvl="0" marL="457200" rtl="0" algn="l">
              <a:spcBef>
                <a:spcPts val="360"/>
              </a:spcBef>
              <a:spcAft>
                <a:spcPts val="0"/>
              </a:spcAft>
              <a:buNone/>
            </a:pPr>
            <a:r>
              <a:rPr lang="en-US"/>
              <a:t>File Reading Basics</a:t>
            </a:r>
            <a:endParaRPr/>
          </a:p>
        </p:txBody>
      </p:sp>
      <p:sp>
        <p:nvSpPr>
          <p:cNvPr id="288" name="Google Shape;288;p46"/>
          <p:cNvSpPr/>
          <p:nvPr/>
        </p:nvSpPr>
        <p:spPr>
          <a:xfrm>
            <a:off x="315500" y="172690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pic>
        <p:nvPicPr>
          <p:cNvPr id="289" name="Google Shape;289;p46"/>
          <p:cNvPicPr preferRelativeResize="0"/>
          <p:nvPr/>
        </p:nvPicPr>
        <p:blipFill>
          <a:blip r:embed="rId3">
            <a:alphaModFix/>
          </a:blip>
          <a:stretch>
            <a:fillRect/>
          </a:stretch>
        </p:blipFill>
        <p:spPr>
          <a:xfrm>
            <a:off x="1978075" y="1643125"/>
            <a:ext cx="5751798" cy="3248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Reading Files</a:t>
            </a:r>
            <a:endParaRPr/>
          </a:p>
        </p:txBody>
      </p:sp>
      <p:sp>
        <p:nvSpPr>
          <p:cNvPr id="296" name="Google Shape;296;p47"/>
          <p:cNvSpPr txBox="1"/>
          <p:nvPr>
            <p:ph idx="1" type="body"/>
          </p:nvPr>
        </p:nvSpPr>
        <p:spPr>
          <a:xfrm>
            <a:off x="244925" y="1031850"/>
            <a:ext cx="8860800" cy="3654600"/>
          </a:xfrm>
          <a:prstGeom prst="rect">
            <a:avLst/>
          </a:prstGeom>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None/>
            </a:pPr>
            <a:r>
              <a:rPr lang="en-US" sz="2400">
                <a:solidFill>
                  <a:schemeClr val="dk1"/>
                </a:solidFill>
                <a:latin typeface="Arial"/>
                <a:ea typeface="Arial"/>
                <a:cs typeface="Arial"/>
                <a:sym typeface="Arial"/>
              </a:rPr>
              <a:t>To read a file, your need a Scanner and File objects.</a:t>
            </a:r>
            <a:endParaRPr sz="2400">
              <a:solidFill>
                <a:schemeClr val="dk1"/>
              </a:solidFill>
              <a:latin typeface="Arial"/>
              <a:ea typeface="Arial"/>
              <a:cs typeface="Arial"/>
              <a:sym typeface="Arial"/>
            </a:endParaRPr>
          </a:p>
          <a:p>
            <a:pPr indent="-346710" lvl="0" marL="457200" rtl="0" algn="l">
              <a:lnSpc>
                <a:spcPct val="115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Scanner - Manages input and output to a program.</a:t>
            </a:r>
            <a:endParaRPr sz="2400">
              <a:solidFill>
                <a:schemeClr val="dk1"/>
              </a:solidFill>
              <a:latin typeface="Arial"/>
              <a:ea typeface="Arial"/>
              <a:cs typeface="Arial"/>
              <a:sym typeface="Arial"/>
            </a:endParaRPr>
          </a:p>
          <a:p>
            <a:pPr indent="-346710" lvl="0" marL="457200" rtl="0" algn="l">
              <a:lnSpc>
                <a:spcPct val="115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File - Manages reading from and writing to a file.</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chemeClr val="dk1"/>
                </a:solidFill>
                <a:latin typeface="Arial"/>
                <a:ea typeface="Arial"/>
                <a:cs typeface="Arial"/>
                <a:sym typeface="Arial"/>
              </a:rPr>
              <a:t>A File object is sent as a parameter to the Scanner object.</a:t>
            </a:r>
            <a:endParaRPr sz="2400">
              <a:solidFill>
                <a:schemeClr val="dk1"/>
              </a:solidFill>
              <a:latin typeface="Tahoma"/>
              <a:ea typeface="Tahoma"/>
              <a:cs typeface="Tahoma"/>
              <a:sym typeface="Tahoma"/>
            </a:endParaRPr>
          </a:p>
          <a:p>
            <a:pPr indent="-279400" lvl="1" marL="625475" rtl="0" algn="l">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Scanner </a:t>
            </a:r>
            <a:r>
              <a:rPr b="1" lang="en-US" sz="2000">
                <a:solidFill>
                  <a:schemeClr val="dk1"/>
                </a:solidFill>
                <a:latin typeface="Tahoma"/>
                <a:ea typeface="Tahoma"/>
                <a:cs typeface="Tahoma"/>
                <a:sym typeface="Tahoma"/>
              </a:rPr>
              <a:t>name</a:t>
            </a:r>
            <a:r>
              <a:rPr lang="en-US" sz="2000">
                <a:solidFill>
                  <a:schemeClr val="dk1"/>
                </a:solidFill>
                <a:latin typeface="Courier New"/>
                <a:ea typeface="Courier New"/>
                <a:cs typeface="Courier New"/>
                <a:sym typeface="Courier New"/>
              </a:rPr>
              <a:t> = new Scanner(new File("</a:t>
            </a:r>
            <a:r>
              <a:rPr b="1" lang="en-US" sz="2000">
                <a:solidFill>
                  <a:schemeClr val="dk1"/>
                </a:solidFill>
                <a:latin typeface="Tahoma"/>
                <a:ea typeface="Tahoma"/>
                <a:cs typeface="Tahoma"/>
                <a:sym typeface="Tahoma"/>
              </a:rPr>
              <a:t>file name</a:t>
            </a:r>
            <a:r>
              <a:rPr lang="en-US" sz="2000">
                <a:solidFill>
                  <a:schemeClr val="dk1"/>
                </a:solidFill>
                <a:latin typeface="Courier New"/>
                <a:ea typeface="Courier New"/>
                <a:cs typeface="Courier New"/>
                <a:sym typeface="Courier New"/>
              </a:rPr>
              <a:t>"));</a:t>
            </a:r>
            <a:endParaRPr sz="2200">
              <a:solidFill>
                <a:schemeClr val="dk1"/>
              </a:solidFill>
              <a:latin typeface="Tahoma"/>
              <a:ea typeface="Tahoma"/>
              <a:cs typeface="Tahoma"/>
              <a:sym typeface="Tahoma"/>
            </a:endParaRPr>
          </a:p>
          <a:p>
            <a:pPr indent="-279400" lvl="1" marL="625475" rtl="0" algn="l">
              <a:spcBef>
                <a:spcPts val="400"/>
              </a:spcBef>
              <a:spcAft>
                <a:spcPts val="0"/>
              </a:spcAft>
              <a:buClr>
                <a:schemeClr val="dk1"/>
              </a:buClr>
              <a:buSzPct val="100000"/>
              <a:buFont typeface="Tahoma"/>
              <a:buNone/>
            </a:pPr>
            <a:r>
              <a:t/>
            </a:r>
            <a:endParaRPr sz="2000">
              <a:solidFill>
                <a:schemeClr val="dk1"/>
              </a:solidFill>
              <a:latin typeface="Tahoma"/>
              <a:ea typeface="Tahoma"/>
              <a:cs typeface="Tahoma"/>
              <a:sym typeface="Tahoma"/>
            </a:endParaRPr>
          </a:p>
          <a:p>
            <a:pPr indent="0" lvl="0" marL="0" rtl="0" algn="l">
              <a:spcBef>
                <a:spcPts val="440"/>
              </a:spcBef>
              <a:spcAft>
                <a:spcPts val="0"/>
              </a:spcAft>
              <a:buNone/>
            </a:pPr>
            <a:r>
              <a:rPr lang="en-US" sz="2200">
                <a:solidFill>
                  <a:schemeClr val="dk1"/>
                </a:solidFill>
                <a:latin typeface="Arial"/>
                <a:ea typeface="Arial"/>
                <a:cs typeface="Arial"/>
                <a:sym typeface="Arial"/>
              </a:rPr>
              <a:t>Requires two imports:</a:t>
            </a:r>
            <a:endParaRPr sz="2200">
              <a:solidFill>
                <a:schemeClr val="dk1"/>
              </a:solidFill>
              <a:latin typeface="Arial"/>
              <a:ea typeface="Arial"/>
              <a:cs typeface="Arial"/>
              <a:sym typeface="Arial"/>
            </a:endParaRPr>
          </a:p>
          <a:p>
            <a:pPr indent="0" lvl="1" marL="0" rtl="0" algn="l">
              <a:lnSpc>
                <a:spcPct val="90000"/>
              </a:lnSpc>
              <a:spcBef>
                <a:spcPts val="400"/>
              </a:spcBef>
              <a:spcAft>
                <a:spcPts val="0"/>
              </a:spcAft>
              <a:buNone/>
            </a:pPr>
            <a:r>
              <a:rPr lang="en-US" sz="2000">
                <a:solidFill>
                  <a:schemeClr val="dk1"/>
                </a:solidFill>
                <a:latin typeface="Courier New"/>
                <a:ea typeface="Courier New"/>
                <a:cs typeface="Courier New"/>
                <a:sym typeface="Courier New"/>
              </a:rPr>
              <a:t>     import java.util.*; // for Scanner object</a:t>
            </a:r>
            <a:endParaRPr sz="2000">
              <a:solidFill>
                <a:schemeClr val="dk1"/>
              </a:solidFill>
              <a:latin typeface="Courier New"/>
              <a:ea typeface="Courier New"/>
              <a:cs typeface="Courier New"/>
              <a:sym typeface="Courier New"/>
            </a:endParaRPr>
          </a:p>
          <a:p>
            <a:pPr indent="0" lvl="1" marL="0" rtl="0" algn="l">
              <a:lnSpc>
                <a:spcPct val="90000"/>
              </a:lnSpc>
              <a:spcBef>
                <a:spcPts val="400"/>
              </a:spcBef>
              <a:spcAft>
                <a:spcPts val="0"/>
              </a:spcAft>
              <a:buClr>
                <a:schemeClr val="dk1"/>
              </a:buClr>
              <a:buSzPct val="55000"/>
              <a:buFont typeface="Arial"/>
              <a:buNone/>
            </a:pPr>
            <a:r>
              <a:rPr lang="en-US" sz="2000">
                <a:solidFill>
                  <a:schemeClr val="dk1"/>
                </a:solidFill>
                <a:latin typeface="Courier New"/>
                <a:ea typeface="Courier New"/>
                <a:cs typeface="Courier New"/>
                <a:sym typeface="Courier New"/>
              </a:rPr>
              <a:t>	 import java.io.*;   // for File object</a:t>
            </a:r>
            <a:endParaRPr sz="2000">
              <a:solidFill>
                <a:schemeClr val="dk1"/>
              </a:solidFill>
              <a:latin typeface="Courier New"/>
              <a:ea typeface="Courier New"/>
              <a:cs typeface="Courier New"/>
              <a:sym typeface="Courier New"/>
            </a:endParaRPr>
          </a:p>
          <a:p>
            <a:pPr indent="0" lvl="0" marL="0" rtl="0" algn="l">
              <a:spcBef>
                <a:spcPts val="440"/>
              </a:spcBef>
              <a:spcAft>
                <a:spcPts val="0"/>
              </a:spcAft>
              <a:buNone/>
            </a:pPr>
            <a:r>
              <a:rPr lang="en-US" sz="2200">
                <a:solidFill>
                  <a:schemeClr val="dk1"/>
                </a:solidFill>
                <a:latin typeface="Arial"/>
                <a:ea typeface="Arial"/>
                <a:cs typeface="Arial"/>
                <a:sym typeface="Arial"/>
              </a:rPr>
              <a:t>Example:</a:t>
            </a:r>
            <a:endParaRPr sz="2200">
              <a:solidFill>
                <a:schemeClr val="dk1"/>
              </a:solidFill>
              <a:latin typeface="Arial"/>
              <a:ea typeface="Arial"/>
              <a:cs typeface="Arial"/>
              <a:sym typeface="Arial"/>
            </a:endParaRPr>
          </a:p>
          <a:p>
            <a:pPr indent="-279400" lvl="1" marL="625475" rtl="0" algn="l">
              <a:lnSpc>
                <a:spcPct val="9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File file = new File("mydata.txt");</a:t>
            </a:r>
            <a:endParaRPr sz="2200">
              <a:solidFill>
                <a:schemeClr val="dk1"/>
              </a:solidFill>
              <a:latin typeface="Tahoma"/>
              <a:ea typeface="Tahoma"/>
              <a:cs typeface="Tahoma"/>
              <a:sym typeface="Tahoma"/>
            </a:endParaRPr>
          </a:p>
          <a:p>
            <a:pPr indent="-279400" lvl="1" marL="625475" rtl="0" algn="l">
              <a:lnSpc>
                <a:spcPct val="90000"/>
              </a:lnSpc>
              <a:spcBef>
                <a:spcPts val="400"/>
              </a:spcBef>
              <a:spcAft>
                <a:spcPts val="0"/>
              </a:spcAft>
              <a:buNone/>
            </a:pPr>
            <a:r>
              <a:rPr lang="en-US" sz="2000">
                <a:solidFill>
                  <a:schemeClr val="dk1"/>
                </a:solidFill>
                <a:latin typeface="Courier New"/>
                <a:ea typeface="Courier New"/>
                <a:cs typeface="Courier New"/>
                <a:sym typeface="Courier New"/>
              </a:rPr>
              <a:t>	Scanner input = new Scanner(</a:t>
            </a:r>
            <a:r>
              <a:rPr b="1" lang="en-US" sz="2000">
                <a:solidFill>
                  <a:schemeClr val="dk1"/>
                </a:solidFill>
                <a:latin typeface="Courier New"/>
                <a:ea typeface="Courier New"/>
                <a:cs typeface="Courier New"/>
                <a:sym typeface="Courier New"/>
              </a:rPr>
              <a:t>file</a:t>
            </a:r>
            <a:r>
              <a:rPr lang="en-US" sz="2000">
                <a:solidFill>
                  <a:schemeClr val="dk1"/>
                </a:solidFill>
                <a:latin typeface="Courier New"/>
                <a:ea typeface="Courier New"/>
                <a:cs typeface="Courier New"/>
                <a:sym typeface="Courier New"/>
              </a:rPr>
              <a:t>);</a:t>
            </a:r>
            <a:endParaRPr sz="2000">
              <a:solidFill>
                <a:schemeClr val="dk1"/>
              </a:solidFill>
              <a:latin typeface="Courier New"/>
              <a:ea typeface="Courier New"/>
              <a:cs typeface="Courier New"/>
              <a:sym typeface="Courier New"/>
            </a:endParaRPr>
          </a:p>
          <a:p>
            <a:pPr indent="0" lvl="0" marL="0" rtl="0" algn="l">
              <a:spcBef>
                <a:spcPts val="440"/>
              </a:spcBef>
              <a:spcAft>
                <a:spcPts val="0"/>
              </a:spcAft>
              <a:buNone/>
            </a:pPr>
            <a:r>
              <a:rPr lang="en-US" sz="2200">
                <a:solidFill>
                  <a:schemeClr val="dk1"/>
                </a:solidFill>
                <a:latin typeface="Arial"/>
                <a:ea typeface="Arial"/>
                <a:cs typeface="Arial"/>
                <a:sym typeface="Arial"/>
              </a:rPr>
              <a:t>or (shorter):</a:t>
            </a:r>
            <a:endParaRPr sz="2200">
              <a:solidFill>
                <a:schemeClr val="dk1"/>
              </a:solidFill>
              <a:latin typeface="Arial"/>
              <a:ea typeface="Arial"/>
              <a:cs typeface="Arial"/>
              <a:sym typeface="Arial"/>
            </a:endParaRPr>
          </a:p>
          <a:p>
            <a:pPr indent="-279400" lvl="1" marL="625475" rtl="0" algn="l">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Scanner input = new Scanner(</a:t>
            </a:r>
            <a:r>
              <a:rPr b="1" lang="en-US" sz="2000">
                <a:solidFill>
                  <a:schemeClr val="dk1"/>
                </a:solidFill>
                <a:latin typeface="Courier New"/>
                <a:ea typeface="Courier New"/>
                <a:cs typeface="Courier New"/>
                <a:sym typeface="Courier New"/>
              </a:rPr>
              <a:t>new File("mydata.txt")</a:t>
            </a:r>
            <a:r>
              <a:rPr lang="en-US" sz="2000">
                <a:solidFill>
                  <a:schemeClr val="dk1"/>
                </a:solidFill>
                <a:latin typeface="Courier New"/>
                <a:ea typeface="Courier New"/>
                <a:cs typeface="Courier New"/>
                <a:sym typeface="Courier New"/>
              </a:rPr>
              <a:t>);</a:t>
            </a:r>
            <a:endParaRPr/>
          </a:p>
        </p:txBody>
      </p:sp>
      <p:sp>
        <p:nvSpPr>
          <p:cNvPr id="297" name="Google Shape;297;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File Paths</a:t>
            </a:r>
            <a:endParaRPr/>
          </a:p>
        </p:txBody>
      </p:sp>
      <p:sp>
        <p:nvSpPr>
          <p:cNvPr id="304" name="Google Shape;304;p48"/>
          <p:cNvSpPr txBox="1"/>
          <p:nvPr>
            <p:ph idx="1" type="body"/>
          </p:nvPr>
        </p:nvSpPr>
        <p:spPr>
          <a:xfrm>
            <a:off x="457200" y="1031850"/>
            <a:ext cx="8686800" cy="3654600"/>
          </a:xfrm>
          <a:prstGeom prst="rect">
            <a:avLst/>
          </a:prstGeom>
        </p:spPr>
        <p:txBody>
          <a:bodyPr anchorCtr="0" anchor="t" bIns="45700" lIns="91425" spcFirstLastPara="1" rIns="91425" wrap="square" tIns="45700">
            <a:normAutofit lnSpcReduction="10000"/>
          </a:bodyPr>
          <a:lstStyle/>
          <a:p>
            <a:pPr indent="0" lvl="0" marL="0" rtl="0" algn="l">
              <a:spcBef>
                <a:spcPts val="0"/>
              </a:spcBef>
              <a:spcAft>
                <a:spcPts val="0"/>
              </a:spcAft>
              <a:buNone/>
            </a:pPr>
            <a:r>
              <a:rPr b="1" lang="en-US" sz="2200">
                <a:solidFill>
                  <a:schemeClr val="dk1"/>
                </a:solidFill>
                <a:latin typeface="Arial"/>
                <a:ea typeface="Arial"/>
                <a:cs typeface="Arial"/>
                <a:sym typeface="Arial"/>
              </a:rPr>
              <a:t>absolute path</a:t>
            </a:r>
            <a:r>
              <a:rPr lang="en-US" sz="2200">
                <a:solidFill>
                  <a:schemeClr val="dk1"/>
                </a:solidFill>
                <a:latin typeface="Arial"/>
                <a:ea typeface="Arial"/>
                <a:cs typeface="Arial"/>
                <a:sym typeface="Arial"/>
              </a:rPr>
              <a:t>: specifies a drive or a top "/" folder</a:t>
            </a:r>
            <a:endParaRPr sz="2200">
              <a:solidFill>
                <a:schemeClr val="dk1"/>
              </a:solidFill>
              <a:latin typeface="Arial"/>
              <a:ea typeface="Arial"/>
              <a:cs typeface="Arial"/>
              <a:sym typeface="Arial"/>
            </a:endParaRPr>
          </a:p>
          <a:p>
            <a:pPr indent="-279400" lvl="1" marL="625475" rtl="0" algn="l">
              <a:spcBef>
                <a:spcPts val="440"/>
              </a:spcBef>
              <a:spcAft>
                <a:spcPts val="0"/>
              </a:spcAft>
              <a:buClr>
                <a:schemeClr val="dk1"/>
              </a:buClr>
              <a:buSzPts val="2200"/>
              <a:buFont typeface="Courier New"/>
              <a:buNone/>
            </a:pPr>
            <a:r>
              <a:rPr lang="en-US" sz="2000">
                <a:solidFill>
                  <a:schemeClr val="dk1"/>
                </a:solidFill>
                <a:latin typeface="Courier New"/>
                <a:ea typeface="Courier New"/>
                <a:cs typeface="Courier New"/>
                <a:sym typeface="Courier New"/>
              </a:rPr>
              <a:t>	C:/Documents/smith/hw6/input/data.csv</a:t>
            </a:r>
            <a:endParaRPr sz="2000">
              <a:solidFill>
                <a:schemeClr val="dk1"/>
              </a:solidFill>
              <a:latin typeface="Tahoma"/>
              <a:ea typeface="Tahoma"/>
              <a:cs typeface="Tahoma"/>
              <a:sym typeface="Tahoma"/>
            </a:endParaRPr>
          </a:p>
          <a:p>
            <a:pPr indent="0" lvl="0" marL="0" rtl="0" algn="l">
              <a:spcBef>
                <a:spcPts val="480"/>
              </a:spcBef>
              <a:spcAft>
                <a:spcPts val="0"/>
              </a:spcAft>
              <a:buNone/>
            </a:pPr>
            <a:r>
              <a:rPr b="1" lang="en-US" sz="2200">
                <a:solidFill>
                  <a:schemeClr val="dk1"/>
                </a:solidFill>
                <a:latin typeface="Arial"/>
                <a:ea typeface="Arial"/>
                <a:cs typeface="Arial"/>
                <a:sym typeface="Arial"/>
              </a:rPr>
              <a:t>relative path</a:t>
            </a:r>
            <a:r>
              <a:rPr lang="en-US" sz="2200">
                <a:solidFill>
                  <a:schemeClr val="dk1"/>
                </a:solidFill>
                <a:latin typeface="Arial"/>
                <a:ea typeface="Arial"/>
                <a:cs typeface="Arial"/>
                <a:sym typeface="Arial"/>
              </a:rPr>
              <a:t>: does not specify any top-level folder</a:t>
            </a:r>
            <a:endParaRPr sz="2200">
              <a:solidFill>
                <a:schemeClr val="dk1"/>
              </a:solidFill>
              <a:latin typeface="Arial"/>
              <a:ea typeface="Arial"/>
              <a:cs typeface="Arial"/>
              <a:sym typeface="Arial"/>
            </a:endParaRPr>
          </a:p>
          <a:p>
            <a:pPr indent="-279400" lvl="1" marL="625475" rtl="0" algn="l">
              <a:lnSpc>
                <a:spcPct val="80000"/>
              </a:lnSpc>
              <a:spcBef>
                <a:spcPts val="440"/>
              </a:spcBef>
              <a:spcAft>
                <a:spcPts val="0"/>
              </a:spcAft>
              <a:buClr>
                <a:schemeClr val="dk1"/>
              </a:buClr>
              <a:buSzPts val="2200"/>
              <a:buFont typeface="Courier New"/>
              <a:buNone/>
            </a:pPr>
            <a:r>
              <a:rPr lang="en-US" sz="2000">
                <a:solidFill>
                  <a:schemeClr val="dk1"/>
                </a:solidFill>
                <a:latin typeface="Courier New"/>
                <a:ea typeface="Courier New"/>
                <a:cs typeface="Courier New"/>
                <a:sym typeface="Courier New"/>
              </a:rPr>
              <a:t>	names.dat</a:t>
            </a:r>
            <a:endParaRPr sz="20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2200"/>
              <a:buFont typeface="Courier New"/>
              <a:buNone/>
            </a:pPr>
            <a:r>
              <a:rPr lang="en-US" sz="2000">
                <a:solidFill>
                  <a:schemeClr val="dk1"/>
                </a:solidFill>
                <a:latin typeface="Courier New"/>
                <a:ea typeface="Courier New"/>
                <a:cs typeface="Courier New"/>
                <a:sym typeface="Courier New"/>
              </a:rPr>
              <a:t>	input/kinglear.txt</a:t>
            </a:r>
            <a:endParaRPr sz="2000">
              <a:solidFill>
                <a:schemeClr val="dk1"/>
              </a:solidFill>
              <a:latin typeface="Tahoma"/>
              <a:ea typeface="Tahoma"/>
              <a:cs typeface="Tahoma"/>
              <a:sym typeface="Tahoma"/>
            </a:endParaRPr>
          </a:p>
          <a:p>
            <a:pPr indent="-222250" lvl="1" marL="625475" rtl="0" algn="l">
              <a:spcBef>
                <a:spcPts val="180"/>
              </a:spcBef>
              <a:spcAft>
                <a:spcPts val="0"/>
              </a:spcAft>
              <a:buClr>
                <a:schemeClr val="dk1"/>
              </a:buClr>
              <a:buSzPts val="900"/>
              <a:buFont typeface="Tahoma"/>
              <a:buNone/>
            </a:pPr>
            <a:r>
              <a:t/>
            </a:r>
            <a:endParaRPr sz="700">
              <a:solidFill>
                <a:schemeClr val="dk1"/>
              </a:solidFill>
              <a:latin typeface="Tahoma"/>
              <a:ea typeface="Tahoma"/>
              <a:cs typeface="Tahoma"/>
              <a:sym typeface="Tahoma"/>
            </a:endParaRPr>
          </a:p>
          <a:p>
            <a:pPr indent="0" lvl="0" marL="0" rtl="0" algn="l">
              <a:spcBef>
                <a:spcPts val="440"/>
              </a:spcBef>
              <a:spcAft>
                <a:spcPts val="0"/>
              </a:spcAft>
              <a:buNone/>
            </a:pPr>
            <a:r>
              <a:rPr lang="en-US" sz="2000">
                <a:solidFill>
                  <a:schemeClr val="dk1"/>
                </a:solidFill>
                <a:latin typeface="Arial"/>
                <a:ea typeface="Arial"/>
                <a:cs typeface="Arial"/>
                <a:sym typeface="Arial"/>
              </a:rPr>
              <a:t>Assumed to be relative to the </a:t>
            </a:r>
            <a:r>
              <a:rPr i="1" lang="en-US" sz="2000">
                <a:solidFill>
                  <a:schemeClr val="dk1"/>
                </a:solidFill>
                <a:latin typeface="Arial"/>
                <a:ea typeface="Arial"/>
                <a:cs typeface="Arial"/>
                <a:sym typeface="Arial"/>
              </a:rPr>
              <a:t>current directory</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indent="-222250" lvl="1" marL="625475" rtl="0" algn="l">
              <a:spcBef>
                <a:spcPts val="180"/>
              </a:spcBef>
              <a:spcAft>
                <a:spcPts val="0"/>
              </a:spcAft>
              <a:buClr>
                <a:schemeClr val="dk1"/>
              </a:buClr>
              <a:buSzPts val="900"/>
              <a:buFont typeface="Tahoma"/>
              <a:buNone/>
            </a:pPr>
            <a:r>
              <a:t/>
            </a:r>
            <a:endParaRPr sz="700">
              <a:solidFill>
                <a:schemeClr val="dk1"/>
              </a:solidFill>
              <a:latin typeface="Courier New"/>
              <a:ea typeface="Courier New"/>
              <a:cs typeface="Courier New"/>
              <a:sym typeface="Courier New"/>
            </a:endParaRPr>
          </a:p>
          <a:p>
            <a:pPr indent="0" lvl="0" marL="457200" rtl="0" algn="l">
              <a:spcBef>
                <a:spcPts val="400"/>
              </a:spcBef>
              <a:spcAft>
                <a:spcPts val="0"/>
              </a:spcAft>
              <a:buNone/>
            </a:pPr>
            <a:r>
              <a:rPr lang="en-US" sz="1800">
                <a:solidFill>
                  <a:schemeClr val="dk1"/>
                </a:solidFill>
                <a:latin typeface="Courier New"/>
                <a:ea typeface="Courier New"/>
                <a:cs typeface="Courier New"/>
                <a:sym typeface="Courier New"/>
              </a:rPr>
              <a:t>Scanner input = new Scanner(new File(</a:t>
            </a:r>
            <a:r>
              <a:rPr b="1" lang="en-US" sz="1800">
                <a:solidFill>
                  <a:schemeClr val="dk1"/>
                </a:solidFill>
                <a:latin typeface="Courier New"/>
                <a:ea typeface="Courier New"/>
                <a:cs typeface="Courier New"/>
                <a:sym typeface="Courier New"/>
              </a:rPr>
              <a:t>"data/readme.txt"</a:t>
            </a:r>
            <a:r>
              <a:rPr lang="en-US" sz="1800">
                <a:solidFill>
                  <a:schemeClr val="dk1"/>
                </a:solidFill>
                <a:latin typeface="Courier New"/>
                <a:ea typeface="Courier New"/>
                <a:cs typeface="Courier New"/>
                <a:sym typeface="Courier New"/>
              </a:rPr>
              <a:t>));</a:t>
            </a:r>
            <a:endParaRPr sz="1800">
              <a:solidFill>
                <a:schemeClr val="dk1"/>
              </a:solidFill>
              <a:latin typeface="Courier New"/>
              <a:ea typeface="Courier New"/>
              <a:cs typeface="Courier New"/>
              <a:sym typeface="Courier New"/>
            </a:endParaRPr>
          </a:p>
          <a:p>
            <a:pPr indent="0" lvl="0" marL="0" rtl="0" algn="l">
              <a:spcBef>
                <a:spcPts val="400"/>
              </a:spcBef>
              <a:spcAft>
                <a:spcPts val="0"/>
              </a:spcAft>
              <a:buNone/>
            </a:pPr>
            <a:br>
              <a:rPr lang="en-US" sz="2000">
                <a:solidFill>
                  <a:schemeClr val="dk1"/>
                </a:solidFill>
                <a:latin typeface="Tahoma"/>
                <a:ea typeface="Tahoma"/>
                <a:cs typeface="Tahoma"/>
                <a:sym typeface="Tahoma"/>
              </a:rPr>
            </a:br>
            <a:r>
              <a:rPr lang="en-US" sz="2000">
                <a:solidFill>
                  <a:schemeClr val="dk1"/>
                </a:solidFill>
                <a:latin typeface="Arial"/>
                <a:ea typeface="Arial"/>
                <a:cs typeface="Arial"/>
                <a:sym typeface="Arial"/>
              </a:rPr>
              <a:t>In this case, Java will look for the file in the data subdirectory of the project directory.</a:t>
            </a:r>
            <a:endParaRPr/>
          </a:p>
        </p:txBody>
      </p:sp>
      <p:sp>
        <p:nvSpPr>
          <p:cNvPr id="305" name="Google Shape;305;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File Paths</a:t>
            </a:r>
            <a:endParaRPr/>
          </a:p>
        </p:txBody>
      </p:sp>
      <p:sp>
        <p:nvSpPr>
          <p:cNvPr id="312" name="Google Shape;312;p49"/>
          <p:cNvSpPr txBox="1"/>
          <p:nvPr>
            <p:ph idx="1" type="body"/>
          </p:nvPr>
        </p:nvSpPr>
        <p:spPr>
          <a:xfrm>
            <a:off x="228600" y="1030400"/>
            <a:ext cx="4816800" cy="3654600"/>
          </a:xfrm>
          <a:prstGeom prst="rect">
            <a:avLst/>
          </a:prstGeom>
        </p:spPr>
        <p:txBody>
          <a:bodyPr anchorCtr="0" anchor="t" bIns="45700" lIns="91425" spcFirstLastPara="1" rIns="91425" wrap="square" tIns="45700">
            <a:normAutofit/>
          </a:bodyPr>
          <a:lstStyle/>
          <a:p>
            <a:pPr indent="-222250" lvl="1" marL="625475" rtl="0" algn="l">
              <a:spcBef>
                <a:spcPts val="180"/>
              </a:spcBef>
              <a:spcAft>
                <a:spcPts val="0"/>
              </a:spcAft>
              <a:buNone/>
            </a:pPr>
            <a:r>
              <a:t/>
            </a:r>
            <a:endParaRPr sz="700">
              <a:solidFill>
                <a:schemeClr val="dk1"/>
              </a:solidFill>
              <a:latin typeface="Tahoma"/>
              <a:ea typeface="Tahoma"/>
              <a:cs typeface="Tahoma"/>
              <a:sym typeface="Tahoma"/>
            </a:endParaRPr>
          </a:p>
          <a:p>
            <a:pPr indent="0" lvl="0" marL="0" rtl="0" algn="l">
              <a:spcBef>
                <a:spcPts val="440"/>
              </a:spcBef>
              <a:spcAft>
                <a:spcPts val="0"/>
              </a:spcAft>
              <a:buNone/>
            </a:pPr>
            <a:r>
              <a:rPr lang="en-US" sz="2000">
                <a:solidFill>
                  <a:schemeClr val="dk1"/>
                </a:solidFill>
                <a:latin typeface="Arial"/>
                <a:ea typeface="Arial"/>
                <a:cs typeface="Arial"/>
                <a:sym typeface="Arial"/>
              </a:rPr>
              <a:t>If our program is in Eclipse project </a:t>
            </a:r>
            <a:r>
              <a:rPr lang="en-US" sz="2000">
                <a:solidFill>
                  <a:schemeClr val="dk1"/>
                </a:solidFill>
                <a:latin typeface="Courier New"/>
                <a:ea typeface="Courier New"/>
                <a:cs typeface="Courier New"/>
                <a:sym typeface="Courier New"/>
              </a:rPr>
              <a:t>Assignment01</a:t>
            </a:r>
            <a:r>
              <a:rPr lang="en-US" sz="2000">
                <a:solidFill>
                  <a:schemeClr val="dk1"/>
                </a:solidFill>
                <a:latin typeface="Tahoma"/>
                <a:ea typeface="Tahoma"/>
                <a:cs typeface="Tahoma"/>
                <a:sym typeface="Tahoma"/>
              </a:rPr>
              <a:t>:</a:t>
            </a:r>
            <a:endParaRPr sz="2000">
              <a:solidFill>
                <a:schemeClr val="dk1"/>
              </a:solidFill>
              <a:latin typeface="Tahoma"/>
              <a:ea typeface="Tahoma"/>
              <a:cs typeface="Tahoma"/>
              <a:sym typeface="Tahoma"/>
            </a:endParaRPr>
          </a:p>
          <a:p>
            <a:pPr indent="-355600" lvl="0" marL="457200" rtl="0" algn="l">
              <a:spcBef>
                <a:spcPts val="440"/>
              </a:spcBef>
              <a:spcAft>
                <a:spcPts val="0"/>
              </a:spcAft>
              <a:buClr>
                <a:schemeClr val="dk1"/>
              </a:buClr>
              <a:buSzPts val="2000"/>
              <a:buChar char="●"/>
            </a:pPr>
            <a:r>
              <a:rPr lang="en-US" sz="2000">
                <a:solidFill>
                  <a:schemeClr val="dk1"/>
                </a:solidFill>
                <a:latin typeface="Arial"/>
                <a:ea typeface="Arial"/>
                <a:cs typeface="Arial"/>
                <a:sym typeface="Arial"/>
              </a:rPr>
              <a:t>Java file is in </a:t>
            </a:r>
            <a:r>
              <a:rPr lang="en-US" sz="2000">
                <a:solidFill>
                  <a:schemeClr val="dk1"/>
                </a:solidFill>
                <a:latin typeface="Courier New"/>
                <a:ea typeface="Courier New"/>
                <a:cs typeface="Courier New"/>
                <a:sym typeface="Courier New"/>
              </a:rPr>
              <a:t>Assignment01/src</a:t>
            </a:r>
            <a:endParaRPr sz="2000">
              <a:solidFill>
                <a:schemeClr val="dk1"/>
              </a:solidFill>
              <a:latin typeface="Courier New"/>
              <a:ea typeface="Courier New"/>
              <a:cs typeface="Courier New"/>
              <a:sym typeface="Courier New"/>
            </a:endParaRPr>
          </a:p>
          <a:p>
            <a:pPr indent="-355600" lvl="0" marL="457200" rtl="0" algn="l">
              <a:spcBef>
                <a:spcPts val="0"/>
              </a:spcBef>
              <a:spcAft>
                <a:spcPts val="0"/>
              </a:spcAft>
              <a:buClr>
                <a:schemeClr val="dk1"/>
              </a:buClr>
              <a:buSzPts val="2000"/>
              <a:buChar char="●"/>
            </a:pPr>
            <a:r>
              <a:rPr lang="en-US" sz="2000">
                <a:solidFill>
                  <a:schemeClr val="dk1"/>
                </a:solidFill>
                <a:latin typeface="Arial"/>
                <a:ea typeface="Arial"/>
                <a:cs typeface="Arial"/>
                <a:sym typeface="Arial"/>
              </a:rPr>
              <a:t>Data files are in </a:t>
            </a:r>
            <a:r>
              <a:rPr lang="en-US" sz="2000">
                <a:solidFill>
                  <a:schemeClr val="dk1"/>
                </a:solidFill>
                <a:latin typeface="Courier New"/>
                <a:ea typeface="Courier New"/>
                <a:cs typeface="Courier New"/>
                <a:sym typeface="Courier New"/>
              </a:rPr>
              <a:t>Assignment01</a:t>
            </a:r>
            <a:br>
              <a:rPr lang="en-US" sz="2000">
                <a:solidFill>
                  <a:schemeClr val="dk1"/>
                </a:solidFill>
                <a:latin typeface="Tahoma"/>
                <a:ea typeface="Tahoma"/>
                <a:cs typeface="Tahoma"/>
                <a:sym typeface="Tahoma"/>
              </a:rPr>
            </a:br>
            <a:endParaRPr/>
          </a:p>
        </p:txBody>
      </p:sp>
      <p:sp>
        <p:nvSpPr>
          <p:cNvPr id="313" name="Google Shape;313;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14" name="Google Shape;314;p49"/>
          <p:cNvPicPr preferRelativeResize="0"/>
          <p:nvPr/>
        </p:nvPicPr>
        <p:blipFill>
          <a:blip r:embed="rId3">
            <a:alphaModFix/>
          </a:blip>
          <a:stretch>
            <a:fillRect/>
          </a:stretch>
        </p:blipFill>
        <p:spPr>
          <a:xfrm>
            <a:off x="5203375" y="1138925"/>
            <a:ext cx="3423800" cy="3208850"/>
          </a:xfrm>
          <a:prstGeom prst="rect">
            <a:avLst/>
          </a:prstGeom>
          <a:noFill/>
          <a:ln>
            <a:noFill/>
          </a:ln>
        </p:spPr>
      </p:pic>
      <p:cxnSp>
        <p:nvCxnSpPr>
          <p:cNvPr id="315" name="Google Shape;315;p49"/>
          <p:cNvCxnSpPr/>
          <p:nvPr/>
        </p:nvCxnSpPr>
        <p:spPr>
          <a:xfrm flipH="1" rot="10800000">
            <a:off x="4947550" y="1886050"/>
            <a:ext cx="722700" cy="183600"/>
          </a:xfrm>
          <a:prstGeom prst="straightConnector1">
            <a:avLst/>
          </a:prstGeom>
          <a:noFill/>
          <a:ln cap="flat" cmpd="sng" w="28575">
            <a:solidFill>
              <a:schemeClr val="dk2"/>
            </a:solidFill>
            <a:prstDash val="solid"/>
            <a:round/>
            <a:headEnd len="med" w="med" type="none"/>
            <a:tailEnd len="med" w="med" type="triangle"/>
          </a:ln>
        </p:spPr>
      </p:cxnSp>
      <p:cxnSp>
        <p:nvCxnSpPr>
          <p:cNvPr id="316" name="Google Shape;316;p49"/>
          <p:cNvCxnSpPr/>
          <p:nvPr/>
        </p:nvCxnSpPr>
        <p:spPr>
          <a:xfrm>
            <a:off x="4543425" y="2388050"/>
            <a:ext cx="1041000" cy="9798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File Methods</a:t>
            </a:r>
            <a:endParaRPr/>
          </a:p>
        </p:txBody>
      </p:sp>
      <p:sp>
        <p:nvSpPr>
          <p:cNvPr id="323" name="Google Shape;323;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24" name="Google Shape;324;p50"/>
          <p:cNvPicPr preferRelativeResize="0"/>
          <p:nvPr/>
        </p:nvPicPr>
        <p:blipFill>
          <a:blip r:embed="rId3">
            <a:alphaModFix/>
          </a:blip>
          <a:stretch>
            <a:fillRect/>
          </a:stretch>
        </p:blipFill>
        <p:spPr>
          <a:xfrm>
            <a:off x="225000" y="1235050"/>
            <a:ext cx="8852625" cy="1831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Files and Compiler Errors</a:t>
            </a:r>
            <a:endParaRPr/>
          </a:p>
        </p:txBody>
      </p:sp>
      <p:sp>
        <p:nvSpPr>
          <p:cNvPr id="331" name="Google Shape;331;p51"/>
          <p:cNvSpPr txBox="1"/>
          <p:nvPr>
            <p:ph idx="1" type="body"/>
          </p:nvPr>
        </p:nvSpPr>
        <p:spPr>
          <a:xfrm>
            <a:off x="457200" y="1031850"/>
            <a:ext cx="8507100" cy="3974700"/>
          </a:xfrm>
          <a:prstGeom prst="rect">
            <a:avLst/>
          </a:prstGeom>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None/>
            </a:pPr>
            <a:r>
              <a:rPr lang="en-US" sz="1700">
                <a:solidFill>
                  <a:schemeClr val="dk1"/>
                </a:solidFill>
                <a:latin typeface="Courier New"/>
                <a:ea typeface="Courier New"/>
                <a:cs typeface="Courier New"/>
                <a:sym typeface="Courier New"/>
              </a:rPr>
              <a:t>import java.io.*;     </a:t>
            </a:r>
            <a:r>
              <a:rPr b="1" lang="en-US" sz="1700">
                <a:solidFill>
                  <a:srgbClr val="008080"/>
                </a:solidFill>
                <a:latin typeface="Courier New"/>
                <a:ea typeface="Courier New"/>
                <a:cs typeface="Courier New"/>
                <a:sym typeface="Courier New"/>
              </a:rPr>
              <a:t>// for File</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import java.util.*;   </a:t>
            </a:r>
            <a:r>
              <a:rPr b="1" lang="en-US" sz="1700">
                <a:solidFill>
                  <a:srgbClr val="008080"/>
                </a:solidFill>
                <a:latin typeface="Courier New"/>
                <a:ea typeface="Courier New"/>
                <a:cs typeface="Courier New"/>
                <a:sym typeface="Courier New"/>
              </a:rPr>
              <a:t>// for Scanner</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t/>
            </a:r>
            <a:endParaRPr b="1" sz="1700">
              <a:solidFill>
                <a:srgbClr val="008080"/>
              </a:solidFill>
              <a:latin typeface="Courier New"/>
              <a:ea typeface="Courier New"/>
              <a:cs typeface="Courier New"/>
              <a:sym typeface="Courier New"/>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public class ReadFile {</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    public static void main(String[] args) {</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b="1" lang="en-US" sz="1700">
                <a:solidFill>
                  <a:srgbClr val="800000"/>
                </a:solidFill>
                <a:latin typeface="Courier New"/>
                <a:ea typeface="Courier New"/>
                <a:cs typeface="Courier New"/>
                <a:sym typeface="Courier New"/>
              </a:rPr>
              <a:t>        Scanner input = new Scanner(new File("data.txt"));</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        String text = input.next();</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        System.out.println(text);</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    }</a:t>
            </a:r>
            <a:endParaRPr sz="2100">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700">
                <a:solidFill>
                  <a:schemeClr val="dk1"/>
                </a:solidFill>
                <a:latin typeface="Courier New"/>
                <a:ea typeface="Courier New"/>
                <a:cs typeface="Courier New"/>
                <a:sym typeface="Courier New"/>
              </a:rPr>
              <a:t>}</a:t>
            </a:r>
            <a:endParaRPr sz="2100">
              <a:solidFill>
                <a:schemeClr val="dk1"/>
              </a:solidFill>
              <a:latin typeface="Tahoma"/>
              <a:ea typeface="Tahoma"/>
              <a:cs typeface="Tahoma"/>
              <a:sym typeface="Tahoma"/>
            </a:endParaRPr>
          </a:p>
          <a:p>
            <a:pPr indent="0" lvl="1" marL="0" rtl="0" algn="l">
              <a:lnSpc>
                <a:spcPct val="70000"/>
              </a:lnSpc>
              <a:spcBef>
                <a:spcPts val="360"/>
              </a:spcBef>
              <a:spcAft>
                <a:spcPts val="0"/>
              </a:spcAft>
              <a:buClr>
                <a:schemeClr val="dk1"/>
              </a:buClr>
              <a:buSzPct val="105882"/>
              <a:buFont typeface="Tahoma"/>
              <a:buNone/>
            </a:pPr>
            <a:r>
              <a:t/>
            </a:r>
            <a:endParaRPr sz="1700">
              <a:solidFill>
                <a:schemeClr val="dk1"/>
              </a:solidFill>
              <a:latin typeface="Courier New"/>
              <a:ea typeface="Courier New"/>
              <a:cs typeface="Courier New"/>
              <a:sym typeface="Courier New"/>
            </a:endParaRPr>
          </a:p>
          <a:p>
            <a:pPr indent="0" lvl="0" marL="0" rtl="0" algn="l">
              <a:spcBef>
                <a:spcPts val="480"/>
              </a:spcBef>
              <a:spcAft>
                <a:spcPts val="0"/>
              </a:spcAft>
              <a:buClr>
                <a:schemeClr val="dk1"/>
              </a:buClr>
              <a:buSzPct val="47826"/>
              <a:buFont typeface="Arial"/>
              <a:buNone/>
            </a:pPr>
            <a:r>
              <a:rPr lang="en-US" sz="2300">
                <a:solidFill>
                  <a:schemeClr val="dk1"/>
                </a:solidFill>
                <a:latin typeface="Arial"/>
                <a:ea typeface="Arial"/>
                <a:cs typeface="Arial"/>
                <a:sym typeface="Arial"/>
              </a:rPr>
              <a:t>The program fails to compile with the following error:</a:t>
            </a:r>
            <a:endParaRPr sz="2300">
              <a:solidFill>
                <a:schemeClr val="dk1"/>
              </a:solidFill>
              <a:latin typeface="Arial"/>
              <a:ea typeface="Arial"/>
              <a:cs typeface="Arial"/>
              <a:sym typeface="Arial"/>
            </a:endParaRPr>
          </a:p>
          <a:p>
            <a:pPr indent="-279400" lvl="1" marL="625475" rtl="0" algn="l">
              <a:lnSpc>
                <a:spcPct val="80000"/>
              </a:lnSpc>
              <a:spcBef>
                <a:spcPts val="180"/>
              </a:spcBef>
              <a:spcAft>
                <a:spcPts val="0"/>
              </a:spcAft>
              <a:buClr>
                <a:schemeClr val="dk1"/>
              </a:buClr>
              <a:buSzPct val="112500"/>
              <a:buFont typeface="Tahoma"/>
              <a:buNone/>
            </a:pPr>
            <a:r>
              <a:t/>
            </a:r>
            <a:endParaRPr sz="800">
              <a:solidFill>
                <a:schemeClr val="dk1"/>
              </a:solidFill>
              <a:latin typeface="Courier New"/>
              <a:ea typeface="Courier New"/>
              <a:cs typeface="Courier New"/>
              <a:sym typeface="Courier New"/>
            </a:endParaRPr>
          </a:p>
          <a:p>
            <a:pPr indent="-279400" lvl="1" marL="625475" rtl="0" algn="l">
              <a:lnSpc>
                <a:spcPct val="80000"/>
              </a:lnSpc>
              <a:spcBef>
                <a:spcPts val="340"/>
              </a:spcBef>
              <a:spcAft>
                <a:spcPts val="0"/>
              </a:spcAft>
              <a:buClr>
                <a:srgbClr val="800000"/>
              </a:buClr>
              <a:buSzPct val="106250"/>
              <a:buFont typeface="Courier New"/>
              <a:buNone/>
            </a:pPr>
            <a:r>
              <a:rPr lang="en-US" sz="1600">
                <a:solidFill>
                  <a:srgbClr val="800000"/>
                </a:solidFill>
                <a:latin typeface="Courier New"/>
                <a:ea typeface="Courier New"/>
                <a:cs typeface="Courier New"/>
                <a:sym typeface="Courier New"/>
              </a:rPr>
              <a:t>ReadFile.java:6: unreported exception java.io.FileNotFoundException;</a:t>
            </a:r>
            <a:endParaRPr sz="2100">
              <a:solidFill>
                <a:schemeClr val="dk1"/>
              </a:solidFill>
              <a:latin typeface="Tahoma"/>
              <a:ea typeface="Tahoma"/>
              <a:cs typeface="Tahoma"/>
              <a:sym typeface="Tahoma"/>
            </a:endParaRPr>
          </a:p>
          <a:p>
            <a:pPr indent="-279400" lvl="1" marL="625475" rtl="0" algn="l">
              <a:lnSpc>
                <a:spcPct val="80000"/>
              </a:lnSpc>
              <a:spcBef>
                <a:spcPts val="340"/>
              </a:spcBef>
              <a:spcAft>
                <a:spcPts val="0"/>
              </a:spcAft>
              <a:buClr>
                <a:srgbClr val="800000"/>
              </a:buClr>
              <a:buSzPct val="106250"/>
              <a:buFont typeface="Courier New"/>
              <a:buNone/>
            </a:pPr>
            <a:r>
              <a:rPr lang="en-US" sz="1600">
                <a:solidFill>
                  <a:srgbClr val="800000"/>
                </a:solidFill>
                <a:latin typeface="Courier New"/>
                <a:ea typeface="Courier New"/>
                <a:cs typeface="Courier New"/>
                <a:sym typeface="Courier New"/>
              </a:rPr>
              <a:t>must be caught or declared to be thrown</a:t>
            </a:r>
            <a:endParaRPr sz="2100">
              <a:solidFill>
                <a:schemeClr val="dk1"/>
              </a:solidFill>
              <a:latin typeface="Tahoma"/>
              <a:ea typeface="Tahoma"/>
              <a:cs typeface="Tahoma"/>
              <a:sym typeface="Tahoma"/>
            </a:endParaRPr>
          </a:p>
          <a:p>
            <a:pPr indent="-279400" lvl="1" marL="625475" rtl="0" algn="l">
              <a:lnSpc>
                <a:spcPct val="80000"/>
              </a:lnSpc>
              <a:spcBef>
                <a:spcPts val="340"/>
              </a:spcBef>
              <a:spcAft>
                <a:spcPts val="0"/>
              </a:spcAft>
              <a:buClr>
                <a:srgbClr val="800000"/>
              </a:buClr>
              <a:buSzPct val="106250"/>
              <a:buFont typeface="Courier New"/>
              <a:buNone/>
            </a:pPr>
            <a:r>
              <a:rPr lang="en-US" sz="1600">
                <a:solidFill>
                  <a:srgbClr val="800000"/>
                </a:solidFill>
                <a:latin typeface="Courier New"/>
                <a:ea typeface="Courier New"/>
                <a:cs typeface="Courier New"/>
                <a:sym typeface="Courier New"/>
              </a:rPr>
              <a:t>        Scanner input = new Scanner(new File("data.txt"));</a:t>
            </a:r>
            <a:endParaRPr/>
          </a:p>
        </p:txBody>
      </p:sp>
      <p:sp>
        <p:nvSpPr>
          <p:cNvPr id="332" name="Google Shape;332;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Exceptions</a:t>
            </a:r>
            <a:endParaRPr/>
          </a:p>
        </p:txBody>
      </p:sp>
      <p:sp>
        <p:nvSpPr>
          <p:cNvPr id="339" name="Google Shape;339;p52"/>
          <p:cNvSpPr txBox="1"/>
          <p:nvPr>
            <p:ph idx="1" type="body"/>
          </p:nvPr>
        </p:nvSpPr>
        <p:spPr>
          <a:xfrm>
            <a:off x="457200" y="1031850"/>
            <a:ext cx="8229600" cy="3654600"/>
          </a:xfrm>
          <a:prstGeom prst="rect">
            <a:avLst/>
          </a:prstGeom>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None/>
            </a:pPr>
            <a:r>
              <a:rPr b="1" lang="en-US" sz="2200">
                <a:solidFill>
                  <a:schemeClr val="dk1"/>
                </a:solidFill>
                <a:latin typeface="Arial"/>
                <a:ea typeface="Arial"/>
                <a:cs typeface="Arial"/>
                <a:sym typeface="Arial"/>
              </a:rPr>
              <a:t>exception</a:t>
            </a:r>
            <a:r>
              <a:rPr lang="en-US" sz="2200">
                <a:solidFill>
                  <a:schemeClr val="dk1"/>
                </a:solidFill>
                <a:latin typeface="Arial"/>
                <a:ea typeface="Arial"/>
                <a:cs typeface="Arial"/>
                <a:sym typeface="Arial"/>
              </a:rPr>
              <a:t>: An object representing a runtime error.</a:t>
            </a:r>
            <a:endParaRPr sz="2200">
              <a:solidFill>
                <a:schemeClr val="dk1"/>
              </a:solidFill>
              <a:latin typeface="Arial"/>
              <a:ea typeface="Arial"/>
              <a:cs typeface="Arial"/>
              <a:sym typeface="Arial"/>
            </a:endParaRPr>
          </a:p>
          <a:p>
            <a:pPr indent="-342900" lvl="0" marL="457200" rtl="0" algn="l">
              <a:lnSpc>
                <a:spcPct val="100000"/>
              </a:lnSpc>
              <a:spcBef>
                <a:spcPts val="400"/>
              </a:spcBef>
              <a:spcAft>
                <a:spcPts val="0"/>
              </a:spcAft>
              <a:buClr>
                <a:schemeClr val="dk1"/>
              </a:buClr>
              <a:buSzPts val="1800"/>
              <a:buFont typeface="Arial"/>
              <a:buChar char="•"/>
            </a:pPr>
            <a:r>
              <a:rPr lang="en-US" sz="1800">
                <a:solidFill>
                  <a:schemeClr val="dk1"/>
                </a:solidFill>
                <a:latin typeface="Arial"/>
                <a:ea typeface="Arial"/>
                <a:cs typeface="Arial"/>
                <a:sym typeface="Arial"/>
              </a:rPr>
              <a:t>dividing an integer by 0</a:t>
            </a:r>
            <a:endParaRPr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calling substring on a String and passing too large an index</a:t>
            </a:r>
            <a:endParaRPr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trying to read the wrong type of value from a Scanner</a:t>
            </a:r>
            <a:endParaRPr b="1"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Clr>
                <a:srgbClr val="003399"/>
              </a:buClr>
              <a:buSzPts val="1800"/>
              <a:buFont typeface="Arial"/>
              <a:buChar char="•"/>
            </a:pPr>
            <a:r>
              <a:rPr lang="en-US" sz="1800">
                <a:solidFill>
                  <a:srgbClr val="003399"/>
                </a:solidFill>
                <a:latin typeface="Arial"/>
                <a:ea typeface="Arial"/>
                <a:cs typeface="Arial"/>
                <a:sym typeface="Arial"/>
              </a:rPr>
              <a:t>trying to read a file that does not exist</a:t>
            </a:r>
            <a:endParaRPr sz="1800">
              <a:solidFill>
                <a:schemeClr val="dk1"/>
              </a:solidFill>
              <a:latin typeface="Arial"/>
              <a:ea typeface="Arial"/>
              <a:cs typeface="Arial"/>
              <a:sym typeface="Arial"/>
            </a:endParaRPr>
          </a:p>
          <a:p>
            <a:pPr indent="-222250" lvl="1" marL="625475" rtl="0" algn="l">
              <a:lnSpc>
                <a:spcPct val="100000"/>
              </a:lnSpc>
              <a:spcBef>
                <a:spcPts val="180"/>
              </a:spcBef>
              <a:spcAft>
                <a:spcPts val="0"/>
              </a:spcAft>
              <a:buClr>
                <a:schemeClr val="dk1"/>
              </a:buClr>
              <a:buSzPts val="900"/>
              <a:buFont typeface="Tahoma"/>
              <a:buNone/>
            </a:pPr>
            <a:r>
              <a:t/>
            </a:r>
            <a:endParaRPr b="1" sz="700">
              <a:solidFill>
                <a:srgbClr val="003399"/>
              </a:solidFill>
              <a:latin typeface="Arial"/>
              <a:ea typeface="Arial"/>
              <a:cs typeface="Arial"/>
              <a:sym typeface="Arial"/>
            </a:endParaRPr>
          </a:p>
          <a:p>
            <a:pPr indent="0" lvl="0" marL="0" rtl="0" algn="l">
              <a:lnSpc>
                <a:spcPct val="100000"/>
              </a:lnSpc>
              <a:spcBef>
                <a:spcPts val="440"/>
              </a:spcBef>
              <a:spcAft>
                <a:spcPts val="0"/>
              </a:spcAft>
              <a:buNone/>
            </a:pPr>
            <a:r>
              <a:rPr lang="en-US" sz="2000">
                <a:solidFill>
                  <a:schemeClr val="dk1"/>
                </a:solidFill>
                <a:latin typeface="Arial"/>
                <a:ea typeface="Arial"/>
                <a:cs typeface="Arial"/>
                <a:sym typeface="Arial"/>
              </a:rPr>
              <a:t>We say that a program with an error "</a:t>
            </a:r>
            <a:r>
              <a:rPr i="1" lang="en-US" sz="2000">
                <a:solidFill>
                  <a:schemeClr val="dk1"/>
                </a:solidFill>
                <a:latin typeface="Arial"/>
                <a:ea typeface="Arial"/>
                <a:cs typeface="Arial"/>
                <a:sym typeface="Arial"/>
              </a:rPr>
              <a:t>throws</a:t>
            </a:r>
            <a:r>
              <a:rPr lang="en-US" sz="2000">
                <a:solidFill>
                  <a:schemeClr val="dk1"/>
                </a:solidFill>
                <a:latin typeface="Arial"/>
                <a:ea typeface="Arial"/>
                <a:cs typeface="Arial"/>
                <a:sym typeface="Arial"/>
              </a:rPr>
              <a:t>"</a:t>
            </a:r>
            <a:r>
              <a:rPr i="1"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an exception. It is also possible to "</a:t>
            </a:r>
            <a:r>
              <a:rPr i="1" lang="en-US" sz="2000">
                <a:solidFill>
                  <a:schemeClr val="dk1"/>
                </a:solidFill>
                <a:latin typeface="Arial"/>
                <a:ea typeface="Arial"/>
                <a:cs typeface="Arial"/>
                <a:sym typeface="Arial"/>
              </a:rPr>
              <a:t>catch</a:t>
            </a:r>
            <a:r>
              <a:rPr lang="en-US" sz="2000">
                <a:solidFill>
                  <a:schemeClr val="dk1"/>
                </a:solidFill>
                <a:latin typeface="Arial"/>
                <a:ea typeface="Arial"/>
                <a:cs typeface="Arial"/>
                <a:sym typeface="Arial"/>
              </a:rPr>
              <a:t>" (handle or fix) an exception.</a:t>
            </a:r>
            <a:endParaRPr sz="2000">
              <a:solidFill>
                <a:schemeClr val="dk1"/>
              </a:solidFill>
              <a:latin typeface="Arial"/>
              <a:ea typeface="Arial"/>
              <a:cs typeface="Arial"/>
              <a:sym typeface="Arial"/>
            </a:endParaRPr>
          </a:p>
          <a:p>
            <a:pPr indent="0" lvl="0" marL="0" rtl="0" algn="l">
              <a:lnSpc>
                <a:spcPct val="100000"/>
              </a:lnSpc>
              <a:spcBef>
                <a:spcPts val="440"/>
              </a:spcBef>
              <a:spcAft>
                <a:spcPts val="0"/>
              </a:spcAft>
              <a:buNone/>
            </a:pPr>
            <a:r>
              <a:t/>
            </a:r>
            <a:endParaRPr sz="2000">
              <a:solidFill>
                <a:schemeClr val="dk1"/>
              </a:solidFill>
              <a:latin typeface="Arial"/>
              <a:ea typeface="Arial"/>
              <a:cs typeface="Arial"/>
              <a:sym typeface="Arial"/>
            </a:endParaRPr>
          </a:p>
          <a:p>
            <a:pPr indent="0" lvl="0" marL="0" rtl="0" algn="l">
              <a:lnSpc>
                <a:spcPct val="100000"/>
              </a:lnSpc>
              <a:spcBef>
                <a:spcPts val="480"/>
              </a:spcBef>
              <a:spcAft>
                <a:spcPts val="0"/>
              </a:spcAft>
              <a:buNone/>
            </a:pPr>
            <a:r>
              <a:rPr b="1" lang="en-US" sz="2200">
                <a:solidFill>
                  <a:schemeClr val="dk1"/>
                </a:solidFill>
                <a:latin typeface="Arial"/>
                <a:ea typeface="Arial"/>
                <a:cs typeface="Arial"/>
                <a:sym typeface="Arial"/>
              </a:rPr>
              <a:t>checked exception</a:t>
            </a:r>
            <a:r>
              <a:rPr lang="en-US" sz="2200">
                <a:solidFill>
                  <a:schemeClr val="dk1"/>
                </a:solidFill>
                <a:latin typeface="Arial"/>
                <a:ea typeface="Arial"/>
                <a:cs typeface="Arial"/>
                <a:sym typeface="Arial"/>
              </a:rPr>
              <a:t>: An error that must be handled by our program (otherwise it will not compile). We must specify how our program will handle file I/O failures.</a:t>
            </a:r>
            <a:endParaRPr sz="2200">
              <a:latin typeface="Arial"/>
              <a:ea typeface="Arial"/>
              <a:cs typeface="Arial"/>
              <a:sym typeface="Arial"/>
            </a:endParaRPr>
          </a:p>
        </p:txBody>
      </p:sp>
      <p:sp>
        <p:nvSpPr>
          <p:cNvPr id="340" name="Google Shape;340;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throws()</a:t>
            </a:r>
            <a:endParaRPr/>
          </a:p>
        </p:txBody>
      </p:sp>
      <p:sp>
        <p:nvSpPr>
          <p:cNvPr id="347" name="Google Shape;347;p53"/>
          <p:cNvSpPr txBox="1"/>
          <p:nvPr>
            <p:ph idx="1" type="body"/>
          </p:nvPr>
        </p:nvSpPr>
        <p:spPr>
          <a:xfrm>
            <a:off x="457200" y="1031850"/>
            <a:ext cx="8229600" cy="3654600"/>
          </a:xfrm>
          <a:prstGeom prst="rect">
            <a:avLst/>
          </a:prstGeom>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None/>
            </a:pPr>
            <a:r>
              <a:rPr b="1" lang="en-US" sz="2200">
                <a:solidFill>
                  <a:schemeClr val="dk1"/>
                </a:solidFill>
                <a:latin typeface="Arial"/>
                <a:ea typeface="Arial"/>
                <a:cs typeface="Arial"/>
                <a:sym typeface="Arial"/>
              </a:rPr>
              <a:t>throws clause</a:t>
            </a:r>
            <a:r>
              <a:rPr lang="en-US" sz="2200">
                <a:solidFill>
                  <a:schemeClr val="dk1"/>
                </a:solidFill>
                <a:latin typeface="Arial"/>
                <a:ea typeface="Arial"/>
                <a:cs typeface="Arial"/>
                <a:sym typeface="Arial"/>
              </a:rPr>
              <a:t>: Keywords on a method's header that state that it may generate an exception (and will not handle it).</a:t>
            </a:r>
            <a:endParaRPr i="1" sz="2000">
              <a:solidFill>
                <a:schemeClr val="dk1"/>
              </a:solidFill>
              <a:latin typeface="Arial"/>
              <a:ea typeface="Arial"/>
              <a:cs typeface="Arial"/>
              <a:sym typeface="Arial"/>
            </a:endParaRPr>
          </a:p>
          <a:p>
            <a:pPr indent="0" lvl="0" marL="457200" rtl="0" algn="l">
              <a:spcBef>
                <a:spcPts val="480"/>
              </a:spcBef>
              <a:spcAft>
                <a:spcPts val="0"/>
              </a:spcAft>
              <a:buNone/>
            </a:pPr>
            <a:r>
              <a:t/>
            </a:r>
            <a:endParaRPr sz="700">
              <a:solidFill>
                <a:schemeClr val="dk1"/>
              </a:solidFill>
              <a:latin typeface="Arial"/>
              <a:ea typeface="Arial"/>
              <a:cs typeface="Arial"/>
              <a:sym typeface="Arial"/>
            </a:endParaRPr>
          </a:p>
          <a:p>
            <a:pPr indent="-279400" lvl="1" marL="625475" rtl="0" algn="l">
              <a:spcBef>
                <a:spcPts val="440"/>
              </a:spcBef>
              <a:spcAft>
                <a:spcPts val="0"/>
              </a:spcAft>
              <a:buClr>
                <a:schemeClr val="dk1"/>
              </a:buClr>
              <a:buSzPts val="2200"/>
              <a:buFont typeface="Courier New"/>
              <a:buNone/>
            </a:pPr>
            <a:r>
              <a:rPr lang="en-US" sz="2000">
                <a:solidFill>
                  <a:schemeClr val="dk1"/>
                </a:solidFill>
                <a:latin typeface="Courier New"/>
                <a:ea typeface="Courier New"/>
                <a:cs typeface="Courier New"/>
                <a:sym typeface="Courier New"/>
              </a:rPr>
              <a:t>	public static </a:t>
            </a:r>
            <a:r>
              <a:rPr b="1" lang="en-US" sz="2000">
                <a:solidFill>
                  <a:schemeClr val="dk1"/>
                </a:solidFill>
                <a:latin typeface="Tahoma"/>
                <a:ea typeface="Tahoma"/>
                <a:cs typeface="Tahoma"/>
                <a:sym typeface="Tahoma"/>
              </a:rPr>
              <a:t>type</a:t>
            </a:r>
            <a:r>
              <a:rPr lang="en-US" sz="2000">
                <a:solidFill>
                  <a:schemeClr val="dk1"/>
                </a:solidFill>
                <a:latin typeface="Courier New"/>
                <a:ea typeface="Courier New"/>
                <a:cs typeface="Courier New"/>
                <a:sym typeface="Courier New"/>
              </a:rPr>
              <a:t> </a:t>
            </a:r>
            <a:r>
              <a:rPr b="1" lang="en-US" sz="2000">
                <a:solidFill>
                  <a:schemeClr val="dk1"/>
                </a:solidFill>
                <a:latin typeface="Tahoma"/>
                <a:ea typeface="Tahoma"/>
                <a:cs typeface="Tahoma"/>
                <a:sym typeface="Tahoma"/>
              </a:rPr>
              <a:t>name</a:t>
            </a:r>
            <a:r>
              <a:rPr lang="en-US" sz="2000">
                <a:solidFill>
                  <a:schemeClr val="dk1"/>
                </a:solidFill>
                <a:latin typeface="Courier New"/>
                <a:ea typeface="Courier New"/>
                <a:cs typeface="Courier New"/>
                <a:sym typeface="Courier New"/>
              </a:rPr>
              <a:t>(</a:t>
            </a:r>
            <a:r>
              <a:rPr b="1" lang="en-US" sz="2000">
                <a:solidFill>
                  <a:schemeClr val="dk1"/>
                </a:solidFill>
                <a:latin typeface="Tahoma"/>
                <a:ea typeface="Tahoma"/>
                <a:cs typeface="Tahoma"/>
                <a:sym typeface="Tahoma"/>
              </a:rPr>
              <a:t>params</a:t>
            </a:r>
            <a:r>
              <a:rPr lang="en-US" sz="2000">
                <a:solidFill>
                  <a:schemeClr val="dk1"/>
                </a:solidFill>
                <a:latin typeface="Courier New"/>
                <a:ea typeface="Courier New"/>
                <a:cs typeface="Courier New"/>
                <a:sym typeface="Courier New"/>
              </a:rPr>
              <a:t>)</a:t>
            </a:r>
            <a:r>
              <a:rPr b="1" lang="en-US" sz="2000">
                <a:solidFill>
                  <a:schemeClr val="dk1"/>
                </a:solidFill>
                <a:latin typeface="Courier New"/>
                <a:ea typeface="Courier New"/>
                <a:cs typeface="Courier New"/>
                <a:sym typeface="Courier New"/>
              </a:rPr>
              <a:t> </a:t>
            </a:r>
            <a:r>
              <a:rPr b="1" lang="en-US" sz="2000">
                <a:solidFill>
                  <a:srgbClr val="336699"/>
                </a:solidFill>
                <a:latin typeface="Courier New"/>
                <a:ea typeface="Courier New"/>
                <a:cs typeface="Courier New"/>
                <a:sym typeface="Courier New"/>
              </a:rPr>
              <a:t>throws </a:t>
            </a:r>
            <a:r>
              <a:rPr b="1" lang="en-US" sz="2000">
                <a:solidFill>
                  <a:srgbClr val="336699"/>
                </a:solidFill>
                <a:latin typeface="Tahoma"/>
                <a:ea typeface="Tahoma"/>
                <a:cs typeface="Tahoma"/>
                <a:sym typeface="Tahoma"/>
              </a:rPr>
              <a:t>type</a:t>
            </a:r>
            <a:r>
              <a:rPr lang="en-US" sz="2000">
                <a:solidFill>
                  <a:schemeClr val="dk1"/>
                </a:solidFill>
                <a:latin typeface="Courier New"/>
                <a:ea typeface="Courier New"/>
                <a:cs typeface="Courier New"/>
                <a:sym typeface="Courier New"/>
              </a:rPr>
              <a:t> {</a:t>
            </a:r>
            <a:endParaRPr sz="2000">
              <a:solidFill>
                <a:schemeClr val="dk1"/>
              </a:solidFill>
              <a:latin typeface="Tahoma"/>
              <a:ea typeface="Tahoma"/>
              <a:cs typeface="Tahoma"/>
              <a:sym typeface="Tahoma"/>
            </a:endParaRPr>
          </a:p>
          <a:p>
            <a:pPr indent="0" lvl="0" marL="0" rtl="0" algn="l">
              <a:spcBef>
                <a:spcPts val="440"/>
              </a:spcBef>
              <a:spcAft>
                <a:spcPts val="0"/>
              </a:spcAft>
              <a:buNone/>
            </a:pPr>
            <a:r>
              <a:rPr lang="en-US" sz="2000">
                <a:solidFill>
                  <a:schemeClr val="dk1"/>
                </a:solidFill>
                <a:latin typeface="Arial"/>
                <a:ea typeface="Arial"/>
                <a:cs typeface="Arial"/>
                <a:sym typeface="Arial"/>
              </a:rPr>
              <a:t>Example</a:t>
            </a:r>
            <a:r>
              <a:rPr lang="en-US" sz="2000">
                <a:solidFill>
                  <a:schemeClr val="dk1"/>
                </a:solidFill>
                <a:latin typeface="Tahoma"/>
                <a:ea typeface="Tahoma"/>
                <a:cs typeface="Tahoma"/>
                <a:sym typeface="Tahoma"/>
              </a:rPr>
              <a:t>:</a:t>
            </a:r>
            <a:endParaRPr sz="20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ts val="2100"/>
              <a:buFont typeface="Courier New"/>
              <a:buNone/>
            </a:pPr>
            <a:r>
              <a:rPr lang="en-US" sz="1900">
                <a:solidFill>
                  <a:schemeClr val="dk1"/>
                </a:solidFill>
                <a:latin typeface="Courier New"/>
                <a:ea typeface="Courier New"/>
                <a:cs typeface="Courier New"/>
                <a:sym typeface="Courier New"/>
              </a:rPr>
              <a:t>	</a:t>
            </a:r>
            <a:r>
              <a:rPr lang="en-US" sz="2000">
                <a:solidFill>
                  <a:schemeClr val="dk1"/>
                </a:solidFill>
                <a:latin typeface="Courier New"/>
                <a:ea typeface="Courier New"/>
                <a:cs typeface="Courier New"/>
                <a:sym typeface="Courier New"/>
              </a:rPr>
              <a:t>public class ReadFile {</a:t>
            </a:r>
            <a:endParaRPr sz="20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ts val="2200"/>
              <a:buFont typeface="Courier New"/>
              <a:buNone/>
            </a:pPr>
            <a:r>
              <a:rPr lang="en-US" sz="2000">
                <a:solidFill>
                  <a:schemeClr val="dk1"/>
                </a:solidFill>
                <a:latin typeface="Courier New"/>
                <a:ea typeface="Courier New"/>
                <a:cs typeface="Courier New"/>
                <a:sym typeface="Courier New"/>
              </a:rPr>
              <a:t>	    public static void main(String[] args)</a:t>
            </a:r>
            <a:endParaRPr sz="20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ts val="2200"/>
              <a:buFont typeface="Courier New"/>
              <a:buNone/>
            </a:pPr>
            <a:r>
              <a:rPr lang="en-US" sz="2000">
                <a:solidFill>
                  <a:schemeClr val="dk1"/>
                </a:solidFill>
                <a:latin typeface="Courier New"/>
                <a:ea typeface="Courier New"/>
                <a:cs typeface="Courier New"/>
                <a:sym typeface="Courier New"/>
              </a:rPr>
              <a:t>	            </a:t>
            </a:r>
            <a:r>
              <a:rPr b="1" lang="en-US" sz="2000">
                <a:solidFill>
                  <a:srgbClr val="003399"/>
                </a:solidFill>
                <a:latin typeface="Courier New"/>
                <a:ea typeface="Courier New"/>
                <a:cs typeface="Courier New"/>
                <a:sym typeface="Courier New"/>
              </a:rPr>
              <a:t>throws FileNotFoundException</a:t>
            </a:r>
            <a:r>
              <a:rPr lang="en-US" sz="2000">
                <a:solidFill>
                  <a:schemeClr val="dk1"/>
                </a:solidFill>
                <a:latin typeface="Courier New"/>
                <a:ea typeface="Courier New"/>
                <a:cs typeface="Courier New"/>
                <a:sym typeface="Courier New"/>
              </a:rPr>
              <a:t> {</a:t>
            </a:r>
            <a:endParaRPr sz="20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ts val="2200"/>
              <a:buFont typeface="Tahoma"/>
              <a:buNone/>
            </a:pPr>
            <a:r>
              <a:t/>
            </a:r>
            <a:endParaRPr sz="2000">
              <a:solidFill>
                <a:schemeClr val="dk1"/>
              </a:solidFill>
              <a:latin typeface="Courier New"/>
              <a:ea typeface="Courier New"/>
              <a:cs typeface="Courier New"/>
              <a:sym typeface="Courier New"/>
            </a:endParaRPr>
          </a:p>
          <a:p>
            <a:pPr indent="0" lvl="0" marL="0" rtl="0" algn="l">
              <a:lnSpc>
                <a:spcPct val="120000"/>
              </a:lnSpc>
              <a:spcBef>
                <a:spcPts val="440"/>
              </a:spcBef>
              <a:spcAft>
                <a:spcPts val="0"/>
              </a:spcAft>
              <a:buNone/>
            </a:pPr>
            <a:r>
              <a:rPr lang="en-US" sz="2000">
                <a:solidFill>
                  <a:schemeClr val="dk1"/>
                </a:solidFill>
                <a:latin typeface="Arial"/>
                <a:ea typeface="Arial"/>
                <a:cs typeface="Arial"/>
                <a:sym typeface="Arial"/>
              </a:rPr>
              <a:t>Like saying, </a:t>
            </a:r>
            <a:r>
              <a:rPr i="1" lang="en-US" sz="2000">
                <a:solidFill>
                  <a:schemeClr val="dk1"/>
                </a:solidFill>
                <a:latin typeface="Arial"/>
                <a:ea typeface="Arial"/>
                <a:cs typeface="Arial"/>
                <a:sym typeface="Arial"/>
              </a:rPr>
              <a:t>"I hereby announce that this method might throw an exception, and I accept the consequences if this happens."</a:t>
            </a:r>
            <a:endParaRPr>
              <a:latin typeface="Arial"/>
              <a:ea typeface="Arial"/>
              <a:cs typeface="Arial"/>
              <a:sym typeface="Arial"/>
            </a:endParaRPr>
          </a:p>
        </p:txBody>
      </p:sp>
      <p:sp>
        <p:nvSpPr>
          <p:cNvPr id="348" name="Google Shape;348;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cxnSp>
        <p:nvCxnSpPr>
          <p:cNvPr id="178" name="Google Shape;178;p36"/>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79" name="Google Shape;179;p36"/>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rtl="0" algn="l">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GDC 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80" name="Google Shape;180;p36"/>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t/>
            </a:r>
            <a:endParaRPr b="1" sz="4000">
              <a:solidFill>
                <a:srgbClr val="FF00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6.1 File Reading Basics</a:t>
            </a:r>
            <a:endParaRPr b="1" sz="2400">
              <a:solidFill>
                <a:srgbClr val="BF57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6.2 Details of Token-based Processing</a:t>
            </a:r>
            <a:endParaRPr b="1" sz="2400">
              <a:solidFill>
                <a:srgbClr val="BF5700"/>
              </a:solidFill>
              <a:latin typeface="Arial Black"/>
              <a:ea typeface="Arial Black"/>
              <a:cs typeface="Arial Black"/>
              <a:sym typeface="Arial Black"/>
            </a:endParaRPr>
          </a:p>
        </p:txBody>
      </p:sp>
      <p:pic>
        <p:nvPicPr>
          <p:cNvPr id="181" name="Google Shape;181;p36"/>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82" name="Google Shape;182;p36"/>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4"/>
          <p:cNvSpPr txBox="1"/>
          <p:nvPr>
            <p:ph type="title"/>
          </p:nvPr>
        </p:nvSpPr>
        <p:spPr>
          <a:xfrm>
            <a:off x="0" y="492000"/>
            <a:ext cx="9144000" cy="524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sz="3000">
                <a:solidFill>
                  <a:schemeClr val="dk1"/>
                </a:solidFill>
              </a:rPr>
              <a:t>Prompting for a Filename</a:t>
            </a:r>
            <a:endParaRPr sz="3000">
              <a:solidFill>
                <a:schemeClr val="dk1"/>
              </a:solidFill>
            </a:endParaRPr>
          </a:p>
        </p:txBody>
      </p:sp>
      <p:sp>
        <p:nvSpPr>
          <p:cNvPr id="354" name="Google Shape;354;p5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55" name="Google Shape;355;p54"/>
          <p:cNvSpPr txBox="1"/>
          <p:nvPr>
            <p:ph idx="4294967295" type="body"/>
          </p:nvPr>
        </p:nvSpPr>
        <p:spPr>
          <a:xfrm>
            <a:off x="152400" y="1016025"/>
            <a:ext cx="8991600" cy="388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1900" u="none">
                <a:solidFill>
                  <a:schemeClr val="dk1"/>
                </a:solidFill>
                <a:latin typeface="Arial"/>
                <a:ea typeface="Arial"/>
                <a:cs typeface="Arial"/>
                <a:sym typeface="Arial"/>
              </a:rPr>
              <a:t>We can ask the user to tell us the file to read.</a:t>
            </a:r>
            <a:r>
              <a:rPr lang="en-US" sz="1900">
                <a:latin typeface="Arial"/>
                <a:ea typeface="Arial"/>
                <a:cs typeface="Arial"/>
                <a:sym typeface="Arial"/>
              </a:rPr>
              <a:t> </a:t>
            </a:r>
            <a:r>
              <a:rPr i="0" lang="en-US" sz="1900" u="none" cap="none" strike="noStrike">
                <a:solidFill>
                  <a:schemeClr val="dk1"/>
                </a:solidFill>
                <a:latin typeface="Arial"/>
                <a:ea typeface="Arial"/>
                <a:cs typeface="Arial"/>
                <a:sym typeface="Arial"/>
              </a:rPr>
              <a:t>The filename might have spaces; use</a:t>
            </a:r>
            <a:r>
              <a:rPr b="0" i="0" lang="en-US" sz="1900" u="none" cap="none" strike="noStrike">
                <a:solidFill>
                  <a:schemeClr val="dk1"/>
                </a:solidFill>
                <a:latin typeface="Tahoma"/>
                <a:ea typeface="Tahoma"/>
                <a:cs typeface="Tahoma"/>
                <a:sym typeface="Tahoma"/>
              </a:rPr>
              <a:t> </a:t>
            </a:r>
            <a:r>
              <a:rPr b="0" i="0" lang="en-US" sz="1900" u="none" cap="none" strike="noStrike">
                <a:solidFill>
                  <a:schemeClr val="dk1"/>
                </a:solidFill>
                <a:latin typeface="Courier New"/>
                <a:ea typeface="Courier New"/>
                <a:cs typeface="Courier New"/>
                <a:sym typeface="Courier New"/>
              </a:rPr>
              <a:t>nextLine()</a:t>
            </a:r>
            <a:r>
              <a:rPr b="0" i="0" lang="en-US" sz="1900" u="none" cap="none" strike="noStrike">
                <a:solidFill>
                  <a:schemeClr val="dk1"/>
                </a:solidFill>
                <a:latin typeface="Tahoma"/>
                <a:ea typeface="Tahoma"/>
                <a:cs typeface="Tahoma"/>
                <a:sym typeface="Tahoma"/>
              </a:rPr>
              <a:t>, </a:t>
            </a:r>
            <a:r>
              <a:rPr i="0" lang="en-US" sz="1900" u="none" cap="none" strike="noStrike">
                <a:solidFill>
                  <a:schemeClr val="dk1"/>
                </a:solidFill>
                <a:latin typeface="Arial"/>
                <a:ea typeface="Arial"/>
                <a:cs typeface="Arial"/>
                <a:sym typeface="Arial"/>
              </a:rPr>
              <a:t>not</a:t>
            </a:r>
            <a:r>
              <a:rPr b="0" i="0" lang="en-US" sz="1900" u="none" cap="none" strike="noStrike">
                <a:solidFill>
                  <a:schemeClr val="dk1"/>
                </a:solidFill>
                <a:latin typeface="Tahoma"/>
                <a:ea typeface="Tahoma"/>
                <a:cs typeface="Tahoma"/>
                <a:sym typeface="Tahoma"/>
              </a:rPr>
              <a:t> </a:t>
            </a:r>
            <a:r>
              <a:rPr b="0" i="0" lang="en-US" sz="1900" u="none" cap="none" strike="noStrike">
                <a:solidFill>
                  <a:schemeClr val="dk1"/>
                </a:solidFill>
                <a:latin typeface="Courier New"/>
                <a:ea typeface="Courier New"/>
                <a:cs typeface="Courier New"/>
                <a:sym typeface="Courier New"/>
              </a:rPr>
              <a:t>next()</a:t>
            </a:r>
            <a:endParaRPr b="0" i="0" sz="1900" u="none" cap="none" strike="noStrike">
              <a:solidFill>
                <a:schemeClr val="dk1"/>
              </a:solidFill>
              <a:latin typeface="Tahoma"/>
              <a:ea typeface="Tahoma"/>
              <a:cs typeface="Tahoma"/>
              <a:sym typeface="Tahoma"/>
            </a:endParaRPr>
          </a:p>
          <a:p>
            <a:pPr indent="-246062" lvl="1" marL="639762" marR="0" rtl="0" algn="l">
              <a:lnSpc>
                <a:spcPct val="70000"/>
              </a:lnSpc>
              <a:spcBef>
                <a:spcPts val="44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a:t>
            </a:r>
            <a:endParaRPr sz="2300"/>
          </a:p>
          <a:p>
            <a:pPr indent="-246062" lvl="1" marL="639762" marR="0" rtl="0" algn="l">
              <a:lnSpc>
                <a:spcPct val="70000"/>
              </a:lnSpc>
              <a:spcBef>
                <a:spcPts val="440"/>
              </a:spcBef>
              <a:spcAft>
                <a:spcPts val="0"/>
              </a:spcAft>
              <a:buClr>
                <a:srgbClr val="008080"/>
              </a:buClr>
              <a:buSzPts val="2200"/>
              <a:buFont typeface="Courier New"/>
              <a:buNone/>
            </a:pPr>
            <a:r>
              <a:rPr b="1" i="0" lang="en-US" sz="1700" u="none" cap="none" strike="noStrike">
                <a:solidFill>
                  <a:srgbClr val="008080"/>
                </a:solidFill>
                <a:latin typeface="Courier New"/>
                <a:ea typeface="Courier New"/>
                <a:cs typeface="Courier New"/>
                <a:sym typeface="Courier New"/>
              </a:rPr>
              <a:t>	// prompt for input file name</a:t>
            </a:r>
            <a:endParaRPr sz="2300"/>
          </a:p>
          <a:p>
            <a:pPr indent="-246062" lvl="1" marL="639762" marR="0" rtl="0" algn="l">
              <a:lnSpc>
                <a:spcPct val="70000"/>
              </a:lnSpc>
              <a:spcBef>
                <a:spcPts val="44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Scanner console = new Scanner(System.in); </a:t>
            </a:r>
            <a:endParaRPr sz="2300"/>
          </a:p>
          <a:p>
            <a:pPr indent="-246062" lvl="1" marL="639762" marR="0" rtl="0" algn="l">
              <a:lnSpc>
                <a:spcPct val="70000"/>
              </a:lnSpc>
              <a:spcBef>
                <a:spcPts val="440"/>
              </a:spcBef>
              <a:spcAft>
                <a:spcPts val="0"/>
              </a:spcAft>
              <a:buClr>
                <a:schemeClr val="dk1"/>
              </a:buClr>
              <a:buSzPts val="2200"/>
              <a:buFont typeface="Courier New"/>
              <a:buNone/>
            </a:pPr>
            <a:r>
              <a:rPr b="1" i="0" lang="en-US" sz="1700" u="none" cap="none" strike="noStrike">
                <a:solidFill>
                  <a:schemeClr val="dk1"/>
                </a:solidFill>
                <a:latin typeface="Courier New"/>
                <a:ea typeface="Courier New"/>
                <a:cs typeface="Courier New"/>
                <a:sym typeface="Courier New"/>
              </a:rPr>
              <a:t>	System.out.print("Type a file name to use: ");</a:t>
            </a:r>
            <a:endParaRPr sz="2300"/>
          </a:p>
          <a:p>
            <a:pPr indent="-246062" lvl="1" marL="639762" marR="0" rtl="0" algn="l">
              <a:lnSpc>
                <a:spcPct val="70000"/>
              </a:lnSpc>
              <a:spcBef>
                <a:spcPts val="440"/>
              </a:spcBef>
              <a:spcAft>
                <a:spcPts val="0"/>
              </a:spcAft>
              <a:buClr>
                <a:schemeClr val="dk1"/>
              </a:buClr>
              <a:buSzPts val="2200"/>
              <a:buFont typeface="Courier New"/>
              <a:buNone/>
            </a:pPr>
            <a:r>
              <a:rPr b="1" i="0" lang="en-US" sz="1700" u="none" cap="none" strike="noStrike">
                <a:solidFill>
                  <a:schemeClr val="dk1"/>
                </a:solidFill>
                <a:latin typeface="Courier New"/>
                <a:ea typeface="Courier New"/>
                <a:cs typeface="Courier New"/>
                <a:sym typeface="Courier New"/>
              </a:rPr>
              <a:t>	String filename = console.nextLine();</a:t>
            </a:r>
            <a:endParaRPr sz="2300"/>
          </a:p>
          <a:p>
            <a:pPr indent="-246062" lvl="1" marL="639762" marR="0" rtl="0" algn="l">
              <a:lnSpc>
                <a:spcPct val="70000"/>
              </a:lnSpc>
              <a:spcBef>
                <a:spcPts val="44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Scanner input = new Scanner(new File(</a:t>
            </a:r>
            <a:r>
              <a:rPr b="1" i="0" lang="en-US" sz="1700" u="none" cap="none" strike="noStrike">
                <a:solidFill>
                  <a:schemeClr val="dk1"/>
                </a:solidFill>
                <a:latin typeface="Courier New"/>
                <a:ea typeface="Courier New"/>
                <a:cs typeface="Courier New"/>
                <a:sym typeface="Courier New"/>
              </a:rPr>
              <a:t>filename</a:t>
            </a:r>
            <a:r>
              <a:rPr b="0" i="0" lang="en-US" sz="1700" u="none" cap="none" strike="noStrike">
                <a:solidFill>
                  <a:schemeClr val="dk1"/>
                </a:solidFill>
                <a:latin typeface="Courier New"/>
                <a:ea typeface="Courier New"/>
                <a:cs typeface="Courier New"/>
                <a:sym typeface="Courier New"/>
              </a:rPr>
              <a:t>));</a:t>
            </a:r>
            <a:endParaRPr sz="2300"/>
          </a:p>
          <a:p>
            <a:pPr indent="-246062" lvl="1" marL="639762" marR="0" rtl="0" algn="l">
              <a:lnSpc>
                <a:spcPct val="70000"/>
              </a:lnSpc>
              <a:spcBef>
                <a:spcPts val="440"/>
              </a:spcBef>
              <a:spcAft>
                <a:spcPts val="0"/>
              </a:spcAft>
              <a:buClr>
                <a:schemeClr val="dk1"/>
              </a:buClr>
              <a:buSzPts val="2200"/>
              <a:buFont typeface="Tahoma"/>
              <a:buNone/>
            </a:pPr>
            <a:r>
              <a:t/>
            </a:r>
            <a:endParaRPr b="0" i="0" sz="1700" u="none" cap="none" strike="noStrike">
              <a:solidFill>
                <a:schemeClr val="dk1"/>
              </a:solidFill>
              <a:latin typeface="Courier New"/>
              <a:ea typeface="Courier New"/>
              <a:cs typeface="Courier New"/>
              <a:sym typeface="Courier New"/>
            </a:endParaRPr>
          </a:p>
          <a:p>
            <a:pPr indent="0" lvl="0" marL="0" marR="0" rtl="0" algn="l">
              <a:lnSpc>
                <a:spcPct val="90000"/>
              </a:lnSpc>
              <a:spcBef>
                <a:spcPts val="480"/>
              </a:spcBef>
              <a:spcAft>
                <a:spcPts val="0"/>
              </a:spcAft>
              <a:buNone/>
            </a:pPr>
            <a:r>
              <a:rPr b="0" i="0" lang="en-US" sz="1900" u="none">
                <a:solidFill>
                  <a:schemeClr val="dk1"/>
                </a:solidFill>
                <a:latin typeface="Courier New"/>
                <a:ea typeface="Courier New"/>
                <a:cs typeface="Courier New"/>
                <a:sym typeface="Courier New"/>
              </a:rPr>
              <a:t>File</a:t>
            </a:r>
            <a:r>
              <a:rPr i="0" lang="en-US" sz="1900" u="none">
                <a:solidFill>
                  <a:schemeClr val="dk1"/>
                </a:solidFill>
                <a:latin typeface="Arial"/>
                <a:ea typeface="Arial"/>
                <a:cs typeface="Arial"/>
                <a:sym typeface="Arial"/>
              </a:rPr>
              <a:t>s have an</a:t>
            </a:r>
            <a:r>
              <a:rPr b="0" i="0" lang="en-US" sz="1900" u="none">
                <a:solidFill>
                  <a:schemeClr val="dk1"/>
                </a:solidFill>
                <a:latin typeface="Tahoma"/>
                <a:ea typeface="Tahoma"/>
                <a:cs typeface="Tahoma"/>
                <a:sym typeface="Tahoma"/>
              </a:rPr>
              <a:t> </a:t>
            </a:r>
            <a:r>
              <a:rPr b="0" i="0" lang="en-US" sz="1900" u="none">
                <a:solidFill>
                  <a:schemeClr val="dk1"/>
                </a:solidFill>
                <a:latin typeface="Courier New"/>
                <a:ea typeface="Courier New"/>
                <a:cs typeface="Courier New"/>
                <a:sym typeface="Courier New"/>
              </a:rPr>
              <a:t>exists</a:t>
            </a:r>
            <a:r>
              <a:rPr b="0" i="0" lang="en-US" sz="1900" u="none">
                <a:solidFill>
                  <a:schemeClr val="dk1"/>
                </a:solidFill>
                <a:latin typeface="Tahoma"/>
                <a:ea typeface="Tahoma"/>
                <a:cs typeface="Tahoma"/>
                <a:sym typeface="Tahoma"/>
              </a:rPr>
              <a:t> </a:t>
            </a:r>
            <a:r>
              <a:rPr i="0" lang="en-US" sz="1900" u="none">
                <a:solidFill>
                  <a:schemeClr val="dk1"/>
                </a:solidFill>
                <a:latin typeface="Arial"/>
                <a:ea typeface="Arial"/>
                <a:cs typeface="Arial"/>
                <a:sym typeface="Arial"/>
              </a:rPr>
              <a:t>method to test for file-not-found:</a:t>
            </a:r>
            <a:endParaRPr i="0" sz="1900" u="none">
              <a:solidFill>
                <a:schemeClr val="dk1"/>
              </a:solidFill>
              <a:latin typeface="Arial"/>
              <a:ea typeface="Arial"/>
              <a:cs typeface="Arial"/>
              <a:sym typeface="Arial"/>
            </a:endParaRPr>
          </a:p>
          <a:p>
            <a:pPr indent="-246062" lvl="1" marL="639762" marR="0" rtl="0" algn="l">
              <a:lnSpc>
                <a:spcPct val="70000"/>
              </a:lnSpc>
              <a:spcBef>
                <a:spcPts val="200"/>
              </a:spcBef>
              <a:spcAft>
                <a:spcPts val="0"/>
              </a:spcAft>
              <a:buClr>
                <a:schemeClr val="dk1"/>
              </a:buClr>
              <a:buSzPts val="1000"/>
              <a:buFont typeface="Tahoma"/>
              <a:buNone/>
            </a:pPr>
            <a:r>
              <a:t/>
            </a:r>
            <a:endParaRPr b="0" i="0" sz="500" u="none" cap="none" strike="noStrike">
              <a:solidFill>
                <a:schemeClr val="dk1"/>
              </a:solidFill>
              <a:latin typeface="Courier New"/>
              <a:ea typeface="Courier New"/>
              <a:cs typeface="Courier New"/>
              <a:sym typeface="Courier New"/>
            </a:endParaRPr>
          </a:p>
          <a:p>
            <a:pPr indent="-246062" lvl="1" marL="639762" marR="0" rtl="0" algn="l">
              <a:lnSpc>
                <a:spcPct val="70000"/>
              </a:lnSpc>
              <a:spcBef>
                <a:spcPts val="20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File file = new File("hours.txt");</a:t>
            </a:r>
            <a:endParaRPr sz="2300"/>
          </a:p>
          <a:p>
            <a:pPr indent="-246062" lvl="1" marL="639762" marR="0" rtl="0" algn="l">
              <a:lnSpc>
                <a:spcPct val="70000"/>
              </a:lnSpc>
              <a:spcBef>
                <a:spcPts val="200"/>
              </a:spcBef>
              <a:spcAft>
                <a:spcPts val="0"/>
              </a:spcAft>
              <a:buClr>
                <a:schemeClr val="dk1"/>
              </a:buClr>
              <a:buSzPts val="1000"/>
              <a:buFont typeface="Tahoma"/>
              <a:buNone/>
            </a:pPr>
            <a:r>
              <a:t/>
            </a:r>
            <a:endParaRPr b="0" i="0" sz="500" u="none" cap="none" strike="noStrike">
              <a:solidFill>
                <a:schemeClr val="dk1"/>
              </a:solidFill>
              <a:latin typeface="Courier New"/>
              <a:ea typeface="Courier New"/>
              <a:cs typeface="Courier New"/>
              <a:sym typeface="Courier New"/>
            </a:endParaRPr>
          </a:p>
          <a:p>
            <a:pPr indent="-246062" lvl="1" marL="639762" marR="0" rtl="0" algn="l">
              <a:lnSpc>
                <a:spcPct val="70000"/>
              </a:lnSpc>
              <a:spcBef>
                <a:spcPts val="200"/>
              </a:spcBef>
              <a:spcAft>
                <a:spcPts val="0"/>
              </a:spcAft>
              <a:buClr>
                <a:schemeClr val="dk1"/>
              </a:buClr>
              <a:buSzPts val="2200"/>
              <a:buFont typeface="Courier New"/>
              <a:buNone/>
            </a:pPr>
            <a:r>
              <a:rPr b="1" i="0" lang="en-US" sz="1700" u="none" cap="none" strike="noStrike">
                <a:solidFill>
                  <a:schemeClr val="dk1"/>
                </a:solidFill>
                <a:latin typeface="Courier New"/>
                <a:ea typeface="Courier New"/>
                <a:cs typeface="Courier New"/>
                <a:sym typeface="Courier New"/>
              </a:rPr>
              <a:t>	if (!file.exists()) {</a:t>
            </a:r>
            <a:endParaRPr sz="2300"/>
          </a:p>
          <a:p>
            <a:pPr indent="-246062" lvl="1" marL="639762" marR="0" rtl="0" algn="l">
              <a:lnSpc>
                <a:spcPct val="70000"/>
              </a:lnSpc>
              <a:spcBef>
                <a:spcPts val="20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a:t>
            </a:r>
            <a:r>
              <a:rPr b="1" i="0" lang="en-US" sz="1700" u="none" cap="none" strike="noStrike">
                <a:solidFill>
                  <a:srgbClr val="008080"/>
                </a:solidFill>
                <a:latin typeface="Courier New"/>
                <a:ea typeface="Courier New"/>
                <a:cs typeface="Courier New"/>
                <a:sym typeface="Courier New"/>
              </a:rPr>
              <a:t>// try a second input file as a backup</a:t>
            </a:r>
            <a:endParaRPr sz="2300"/>
          </a:p>
          <a:p>
            <a:pPr indent="-246062" lvl="1" marL="639762" marR="0" rtl="0" algn="l">
              <a:lnSpc>
                <a:spcPct val="70000"/>
              </a:lnSpc>
              <a:spcBef>
                <a:spcPts val="20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System.out.print("hours file not found!");</a:t>
            </a:r>
            <a:endParaRPr sz="2300"/>
          </a:p>
          <a:p>
            <a:pPr indent="-246062" lvl="1" marL="639762" marR="0" rtl="0" algn="l">
              <a:lnSpc>
                <a:spcPct val="70000"/>
              </a:lnSpc>
              <a:spcBef>
                <a:spcPts val="200"/>
              </a:spcBef>
              <a:spcAft>
                <a:spcPts val="0"/>
              </a:spcAft>
              <a:buClr>
                <a:schemeClr val="dk1"/>
              </a:buClr>
              <a:buSzPts val="2200"/>
              <a:buFont typeface="Courier New"/>
              <a:buNone/>
            </a:pPr>
            <a:r>
              <a:rPr b="0" i="0" lang="en-US" sz="1700" u="none" cap="none" strike="noStrike">
                <a:solidFill>
                  <a:schemeClr val="dk1"/>
                </a:solidFill>
                <a:latin typeface="Courier New"/>
                <a:ea typeface="Courier New"/>
                <a:cs typeface="Courier New"/>
                <a:sym typeface="Courier New"/>
              </a:rPr>
              <a:t>	    file = new File("hours2.txt");</a:t>
            </a:r>
            <a:endParaRPr sz="2300"/>
          </a:p>
          <a:p>
            <a:pPr indent="-246062" lvl="1" marL="639762" marR="0" rtl="0" algn="l">
              <a:lnSpc>
                <a:spcPct val="70000"/>
              </a:lnSpc>
              <a:spcBef>
                <a:spcPts val="200"/>
              </a:spcBef>
              <a:spcAft>
                <a:spcPts val="0"/>
              </a:spcAft>
              <a:buClr>
                <a:schemeClr val="dk1"/>
              </a:buClr>
              <a:buSzPts val="2200"/>
              <a:buFont typeface="Courier New"/>
              <a:buNone/>
            </a:pPr>
            <a:r>
              <a:rPr b="1" i="0" lang="en-US" sz="1700" u="none" cap="none" strike="noStrike">
                <a:solidFill>
                  <a:schemeClr val="dk1"/>
                </a:solidFill>
                <a:latin typeface="Courier New"/>
                <a:ea typeface="Courier New"/>
                <a:cs typeface="Courier New"/>
                <a:sym typeface="Courier New"/>
              </a:rPr>
              <a:t>	}</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cxnSp>
        <p:nvCxnSpPr>
          <p:cNvPr id="361" name="Google Shape;361;p55"/>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362" name="Google Shape;362;p55"/>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6.2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Details of Token-Based Processing</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6"/>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Remember Console Output</a:t>
            </a:r>
            <a:endParaRPr/>
          </a:p>
        </p:txBody>
      </p:sp>
      <p:sp>
        <p:nvSpPr>
          <p:cNvPr id="369" name="Google Shape;369;p56"/>
          <p:cNvSpPr txBox="1"/>
          <p:nvPr>
            <p:ph idx="1" type="body"/>
          </p:nvPr>
        </p:nvSpPr>
        <p:spPr>
          <a:xfrm>
            <a:off x="5216450" y="1123300"/>
            <a:ext cx="3470400" cy="3563100"/>
          </a:xfrm>
          <a:prstGeom prst="rect">
            <a:avLst/>
          </a:prstGeom>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   /"'"'"'"'"'"'"'"'"'"'"'"'"\</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/"O"O"O"O"O"O"O"O"O"O"O"O"O"O"O"\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/"O"O"O"O"O"O"O"O"O"O"O"O"O"O"O"\</a:t>
            </a:r>
            <a:endParaRPr sz="4200">
              <a:solidFill>
                <a:srgbClr val="666666"/>
              </a:solidFill>
              <a:latin typeface="Courier New"/>
              <a:ea typeface="Courier New"/>
              <a:cs typeface="Courier New"/>
              <a:sym typeface="Courier New"/>
            </a:endParaRPr>
          </a:p>
          <a:p>
            <a:pPr indent="0" lvl="0" marL="0" rtl="0" algn="l">
              <a:spcBef>
                <a:spcPts val="0"/>
              </a:spcBef>
              <a:spcAft>
                <a:spcPts val="0"/>
              </a:spcAft>
              <a:buClr>
                <a:schemeClr val="dk1"/>
              </a:buClr>
              <a:buSzPct val="26190"/>
              <a:buFont typeface="Arial"/>
              <a:buNone/>
            </a:pPr>
            <a:r>
              <a:rPr lang="en-US" sz="4200">
                <a:solidFill>
                  <a:srgbClr val="666666"/>
                </a:solidFill>
                <a:latin typeface="Courier New"/>
                <a:ea typeface="Courier New"/>
                <a:cs typeface="Courier New"/>
                <a:sym typeface="Courier New"/>
              </a:rPr>
              <a:t>/"O"O"O"O"O"O"O"O"O"O"O"O"O"O"O"\</a:t>
            </a:r>
            <a:endParaRPr sz="4200">
              <a:solidFill>
                <a:srgbClr val="666666"/>
              </a:solidFill>
              <a:latin typeface="Courier New"/>
              <a:ea typeface="Courier New"/>
              <a:cs typeface="Courier New"/>
              <a:sym typeface="Courier New"/>
            </a:endParaRPr>
          </a:p>
          <a:p>
            <a:pPr indent="0" lvl="0" marL="0" rtl="0" algn="l">
              <a:spcBef>
                <a:spcPts val="360"/>
              </a:spcBef>
              <a:spcAft>
                <a:spcPts val="0"/>
              </a:spcAft>
              <a:buNone/>
            </a:pPr>
            <a:r>
              <a:t/>
            </a:r>
            <a:endParaRPr/>
          </a:p>
        </p:txBody>
      </p:sp>
      <p:sp>
        <p:nvSpPr>
          <p:cNvPr id="370" name="Google Shape;370;p56"/>
          <p:cNvSpPr txBox="1"/>
          <p:nvPr/>
        </p:nvSpPr>
        <p:spPr>
          <a:xfrm>
            <a:off x="437750" y="1167325"/>
            <a:ext cx="4441200" cy="3511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Console output consists of lines/rows and columns (ASCII-based, non-</a:t>
            </a:r>
            <a:r>
              <a:rPr lang="en-US" sz="2400">
                <a:latin typeface="Calibri"/>
                <a:ea typeface="Calibri"/>
                <a:cs typeface="Calibri"/>
                <a:sym typeface="Calibri"/>
              </a:rPr>
              <a:t>proportional</a:t>
            </a:r>
            <a:r>
              <a:rPr lang="en-US" sz="2400">
                <a:latin typeface="Calibri"/>
                <a:ea typeface="Calibri"/>
                <a:cs typeface="Calibri"/>
                <a:sym typeface="Calibri"/>
              </a:rPr>
              <a:t> fonts)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Print one line at a time.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Within one line, print one character/column at a time.</a:t>
            </a:r>
            <a:endParaRPr sz="24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7"/>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A Look at Proportional Fonts</a:t>
            </a:r>
            <a:endParaRPr/>
          </a:p>
        </p:txBody>
      </p:sp>
      <p:pic>
        <p:nvPicPr>
          <p:cNvPr id="377" name="Google Shape;377;p57"/>
          <p:cNvPicPr preferRelativeResize="0"/>
          <p:nvPr/>
        </p:nvPicPr>
        <p:blipFill>
          <a:blip r:embed="rId3">
            <a:alphaModFix/>
          </a:blip>
          <a:stretch>
            <a:fillRect/>
          </a:stretch>
        </p:blipFill>
        <p:spPr>
          <a:xfrm>
            <a:off x="5125099" y="2873975"/>
            <a:ext cx="3151125" cy="1832802"/>
          </a:xfrm>
          <a:prstGeom prst="rect">
            <a:avLst/>
          </a:prstGeom>
          <a:noFill/>
          <a:ln>
            <a:noFill/>
          </a:ln>
        </p:spPr>
      </p:pic>
      <p:pic>
        <p:nvPicPr>
          <p:cNvPr id="378" name="Google Shape;378;p57"/>
          <p:cNvPicPr preferRelativeResize="0"/>
          <p:nvPr/>
        </p:nvPicPr>
        <p:blipFill>
          <a:blip r:embed="rId4">
            <a:alphaModFix/>
          </a:blip>
          <a:stretch>
            <a:fillRect/>
          </a:stretch>
        </p:blipFill>
        <p:spPr>
          <a:xfrm>
            <a:off x="5114738" y="1114188"/>
            <a:ext cx="3171825" cy="1438275"/>
          </a:xfrm>
          <a:prstGeom prst="rect">
            <a:avLst/>
          </a:prstGeom>
          <a:noFill/>
          <a:ln>
            <a:noFill/>
          </a:ln>
        </p:spPr>
      </p:pic>
      <p:pic>
        <p:nvPicPr>
          <p:cNvPr id="379" name="Google Shape;379;p57"/>
          <p:cNvPicPr preferRelativeResize="0"/>
          <p:nvPr/>
        </p:nvPicPr>
        <p:blipFill>
          <a:blip r:embed="rId5">
            <a:alphaModFix/>
          </a:blip>
          <a:stretch>
            <a:fillRect/>
          </a:stretch>
        </p:blipFill>
        <p:spPr>
          <a:xfrm>
            <a:off x="790563" y="1114188"/>
            <a:ext cx="3781425" cy="2038350"/>
          </a:xfrm>
          <a:prstGeom prst="rect">
            <a:avLst/>
          </a:prstGeom>
          <a:noFill/>
          <a:ln>
            <a:noFill/>
          </a:ln>
        </p:spPr>
      </p:pic>
      <p:pic>
        <p:nvPicPr>
          <p:cNvPr id="380" name="Google Shape;380;p57"/>
          <p:cNvPicPr preferRelativeResize="0"/>
          <p:nvPr/>
        </p:nvPicPr>
        <p:blipFill>
          <a:blip r:embed="rId6">
            <a:alphaModFix/>
          </a:blip>
          <a:stretch>
            <a:fillRect/>
          </a:stretch>
        </p:blipFill>
        <p:spPr>
          <a:xfrm>
            <a:off x="1326750" y="3301063"/>
            <a:ext cx="2533851" cy="16861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8"/>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File Input</a:t>
            </a:r>
            <a:endParaRPr/>
          </a:p>
        </p:txBody>
      </p:sp>
      <p:sp>
        <p:nvSpPr>
          <p:cNvPr id="387" name="Google Shape;387;p58"/>
          <p:cNvSpPr txBox="1"/>
          <p:nvPr>
            <p:ph idx="1" type="body"/>
          </p:nvPr>
        </p:nvSpPr>
        <p:spPr>
          <a:xfrm>
            <a:off x="457200" y="1123300"/>
            <a:ext cx="8229600" cy="13116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chemeClr val="dk1"/>
              </a:buClr>
              <a:buSzPts val="2000"/>
              <a:buChar char="●"/>
            </a:pPr>
            <a:r>
              <a:rPr lang="en-US" sz="2000">
                <a:solidFill>
                  <a:schemeClr val="dk1"/>
                </a:solidFill>
                <a:latin typeface="Arial"/>
                <a:ea typeface="Arial"/>
                <a:cs typeface="Arial"/>
                <a:sym typeface="Arial"/>
              </a:rPr>
              <a:t>File input</a:t>
            </a:r>
            <a:r>
              <a:rPr lang="en-US" sz="2000">
                <a:solidFill>
                  <a:schemeClr val="dk1"/>
                </a:solidFill>
                <a:latin typeface="Arial"/>
                <a:ea typeface="Arial"/>
                <a:cs typeface="Arial"/>
                <a:sym typeface="Arial"/>
              </a:rPr>
              <a:t> consists of lines/rows and columns (ASCII-based text, non-proportional fonts).</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latin typeface="Arial"/>
                <a:ea typeface="Arial"/>
                <a:cs typeface="Arial"/>
                <a:sym typeface="Arial"/>
              </a:rPr>
              <a:t>Read one line at a time. </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latin typeface="Arial"/>
                <a:ea typeface="Arial"/>
                <a:cs typeface="Arial"/>
                <a:sym typeface="Arial"/>
              </a:rPr>
              <a:t>Within one line, read one token at a time.</a:t>
            </a:r>
            <a:r>
              <a:rPr lang="en-US" sz="2000">
                <a:latin typeface="Arial"/>
                <a:ea typeface="Arial"/>
                <a:cs typeface="Arial"/>
                <a:sym typeface="Arial"/>
              </a:rPr>
              <a:t> </a:t>
            </a:r>
            <a:endParaRPr sz="2000">
              <a:latin typeface="Arial"/>
              <a:ea typeface="Arial"/>
              <a:cs typeface="Arial"/>
              <a:sym typeface="Arial"/>
            </a:endParaRPr>
          </a:p>
          <a:p>
            <a:pPr indent="-355600" lvl="0" marL="457200" rtl="0" algn="l">
              <a:lnSpc>
                <a:spcPct val="100000"/>
              </a:lnSpc>
              <a:spcBef>
                <a:spcPts val="0"/>
              </a:spcBef>
              <a:spcAft>
                <a:spcPts val="0"/>
              </a:spcAft>
              <a:buSzPts val="2000"/>
              <a:buChar char="●"/>
            </a:pPr>
            <a:r>
              <a:rPr lang="en-US" sz="2000">
                <a:latin typeface="Arial"/>
                <a:ea typeface="Arial"/>
                <a:cs typeface="Arial"/>
                <a:sym typeface="Arial"/>
              </a:rPr>
              <a:t>Tokens are separated by whitespace.</a:t>
            </a:r>
            <a:endParaRPr sz="2000">
              <a:latin typeface="Arial"/>
              <a:ea typeface="Arial"/>
              <a:cs typeface="Arial"/>
              <a:sym typeface="Arial"/>
            </a:endParaRPr>
          </a:p>
        </p:txBody>
      </p:sp>
      <p:sp>
        <p:nvSpPr>
          <p:cNvPr id="388" name="Google Shape;388;p58"/>
          <p:cNvSpPr txBox="1"/>
          <p:nvPr/>
        </p:nvSpPr>
        <p:spPr>
          <a:xfrm>
            <a:off x="911950" y="2790625"/>
            <a:ext cx="6557100" cy="22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College Men's Soccer</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2006-08-22 @Cal Baptist 3 CS San Marcos 2 O1</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2006-08-22 Crichton 0 @Wm Carey 6</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2006-08-22 @Houghton 0 Rio Grande 5</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2006-08-22 Huntington 3 @Calumet 2</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2006-08-23 Davenport 0 @Bethel IN 3</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2006-08-23 Park 5 @Midland 0</a:t>
            </a:r>
            <a:endParaRPr sz="12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1200">
                <a:solidFill>
                  <a:schemeClr val="dk1"/>
                </a:solidFill>
                <a:latin typeface="Courier New"/>
                <a:ea typeface="Courier New"/>
                <a:cs typeface="Courier New"/>
                <a:sym typeface="Courier New"/>
              </a:rPr>
              <a:t>2006-08-23 @College of SW 2 Embry-Riddle AZ 0</a:t>
            </a:r>
            <a:endParaRPr>
              <a:latin typeface="Calibri"/>
              <a:ea typeface="Calibri"/>
              <a:cs typeface="Calibri"/>
              <a:sym typeface="Calibri"/>
            </a:endParaRPr>
          </a:p>
        </p:txBody>
      </p:sp>
      <p:sp>
        <p:nvSpPr>
          <p:cNvPr id="389" name="Google Shape;389;p58"/>
          <p:cNvSpPr/>
          <p:nvPr/>
        </p:nvSpPr>
        <p:spPr>
          <a:xfrm>
            <a:off x="442675" y="3267375"/>
            <a:ext cx="5428200" cy="1581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8"/>
          <p:cNvSpPr/>
          <p:nvPr/>
        </p:nvSpPr>
        <p:spPr>
          <a:xfrm>
            <a:off x="3804925" y="1875860"/>
            <a:ext cx="3374700" cy="1484600"/>
          </a:xfrm>
          <a:custGeom>
            <a:rect b="b" l="l" r="r" t="t"/>
            <a:pathLst>
              <a:path extrusionOk="0" h="59384" w="134988">
                <a:moveTo>
                  <a:pt x="0" y="1697"/>
                </a:moveTo>
                <a:cubicBezTo>
                  <a:pt x="6789" y="-1697"/>
                  <a:pt x="15176" y="1275"/>
                  <a:pt x="22766" y="1275"/>
                </a:cubicBezTo>
                <a:cubicBezTo>
                  <a:pt x="39688" y="1275"/>
                  <a:pt x="56632" y="2918"/>
                  <a:pt x="73358" y="5491"/>
                </a:cubicBezTo>
                <a:cubicBezTo>
                  <a:pt x="88821" y="7870"/>
                  <a:pt x="104508" y="12563"/>
                  <a:pt x="117626" y="21090"/>
                </a:cubicBezTo>
                <a:cubicBezTo>
                  <a:pt x="123589" y="24966"/>
                  <a:pt x="132766" y="27260"/>
                  <a:pt x="134490" y="34160"/>
                </a:cubicBezTo>
                <a:cubicBezTo>
                  <a:pt x="136334" y="41540"/>
                  <a:pt x="131398" y="51045"/>
                  <a:pt x="124793" y="54818"/>
                </a:cubicBezTo>
                <a:cubicBezTo>
                  <a:pt x="114954" y="60437"/>
                  <a:pt x="102395" y="59034"/>
                  <a:pt x="91065" y="59034"/>
                </a:cubicBezTo>
              </a:path>
            </a:pathLst>
          </a:custGeom>
          <a:noFill/>
          <a:ln cap="flat" cmpd="sng" w="28575">
            <a:solidFill>
              <a:schemeClr val="dk2"/>
            </a:solidFill>
            <a:prstDash val="solid"/>
            <a:round/>
            <a:headEnd len="med" w="med" type="none"/>
            <a:tailEnd len="med" w="med" type="triangle"/>
          </a:ln>
        </p:spPr>
      </p:sp>
      <p:sp>
        <p:nvSpPr>
          <p:cNvPr id="391" name="Google Shape;391;p58"/>
          <p:cNvSpPr/>
          <p:nvPr/>
        </p:nvSpPr>
        <p:spPr>
          <a:xfrm>
            <a:off x="911950" y="3810000"/>
            <a:ext cx="1023600" cy="190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8"/>
          <p:cNvSpPr/>
          <p:nvPr/>
        </p:nvSpPr>
        <p:spPr>
          <a:xfrm>
            <a:off x="2001625" y="3810000"/>
            <a:ext cx="901500" cy="190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8"/>
          <p:cNvSpPr/>
          <p:nvPr/>
        </p:nvSpPr>
        <p:spPr>
          <a:xfrm>
            <a:off x="2969200" y="3810000"/>
            <a:ext cx="155100" cy="190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8"/>
          <p:cNvSpPr/>
          <p:nvPr/>
        </p:nvSpPr>
        <p:spPr>
          <a:xfrm>
            <a:off x="3190375" y="3810000"/>
            <a:ext cx="718800" cy="190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8"/>
          <p:cNvSpPr/>
          <p:nvPr/>
        </p:nvSpPr>
        <p:spPr>
          <a:xfrm>
            <a:off x="4020775" y="3810000"/>
            <a:ext cx="155100" cy="190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8"/>
          <p:cNvSpPr/>
          <p:nvPr/>
        </p:nvSpPr>
        <p:spPr>
          <a:xfrm>
            <a:off x="4196425" y="2250247"/>
            <a:ext cx="3608525" cy="2192375"/>
          </a:xfrm>
          <a:custGeom>
            <a:rect b="b" l="l" r="r" t="t"/>
            <a:pathLst>
              <a:path extrusionOk="0" h="87695" w="144341">
                <a:moveTo>
                  <a:pt x="54559" y="184"/>
                </a:moveTo>
                <a:cubicBezTo>
                  <a:pt x="69280" y="-1289"/>
                  <a:pt x="82439" y="10427"/>
                  <a:pt x="95402" y="17557"/>
                </a:cubicBezTo>
                <a:cubicBezTo>
                  <a:pt x="109051" y="25065"/>
                  <a:pt x="124619" y="30318"/>
                  <a:pt x="135636" y="41332"/>
                </a:cubicBezTo>
                <a:cubicBezTo>
                  <a:pt x="145296" y="50990"/>
                  <a:pt x="147521" y="71508"/>
                  <a:pt x="138988" y="82175"/>
                </a:cubicBezTo>
                <a:cubicBezTo>
                  <a:pt x="135414" y="86644"/>
                  <a:pt x="128174" y="86114"/>
                  <a:pt x="122529" y="87052"/>
                </a:cubicBezTo>
                <a:cubicBezTo>
                  <a:pt x="93208" y="91925"/>
                  <a:pt x="66635" y="66062"/>
                  <a:pt x="37490" y="60229"/>
                </a:cubicBezTo>
                <a:cubicBezTo>
                  <a:pt x="28610" y="58452"/>
                  <a:pt x="19382" y="60932"/>
                  <a:pt x="10363" y="61753"/>
                </a:cubicBezTo>
                <a:cubicBezTo>
                  <a:pt x="6804" y="62077"/>
                  <a:pt x="1128" y="61105"/>
                  <a:pt x="0" y="64496"/>
                </a:cubicBezTo>
              </a:path>
            </a:pathLst>
          </a:custGeom>
          <a:noFill/>
          <a:ln cap="flat" cmpd="sng" w="28575">
            <a:solidFill>
              <a:schemeClr val="dk2"/>
            </a:solidFill>
            <a:prstDash val="solid"/>
            <a:round/>
            <a:headEnd len="med" w="med" type="none"/>
            <a:tailEnd len="med" w="med" type="triangle"/>
          </a:ln>
        </p:spPr>
      </p:sp>
      <p:cxnSp>
        <p:nvCxnSpPr>
          <p:cNvPr id="397" name="Google Shape;397;p58"/>
          <p:cNvCxnSpPr/>
          <p:nvPr/>
        </p:nvCxnSpPr>
        <p:spPr>
          <a:xfrm flipH="1">
            <a:off x="2011850" y="2667000"/>
            <a:ext cx="982800" cy="1074300"/>
          </a:xfrm>
          <a:prstGeom prst="straightConnector1">
            <a:avLst/>
          </a:prstGeom>
          <a:noFill/>
          <a:ln cap="flat" cmpd="sng" w="28575">
            <a:solidFill>
              <a:schemeClr val="dk2"/>
            </a:solidFill>
            <a:prstDash val="solid"/>
            <a:round/>
            <a:headEnd len="med" w="med" type="none"/>
            <a:tailEnd len="med" w="med" type="triangle"/>
          </a:ln>
        </p:spPr>
      </p:cxnSp>
      <p:cxnSp>
        <p:nvCxnSpPr>
          <p:cNvPr id="398" name="Google Shape;398;p58"/>
          <p:cNvCxnSpPr/>
          <p:nvPr/>
        </p:nvCxnSpPr>
        <p:spPr>
          <a:xfrm flipH="1">
            <a:off x="2918350" y="2651700"/>
            <a:ext cx="84000" cy="1036500"/>
          </a:xfrm>
          <a:prstGeom prst="straightConnector1">
            <a:avLst/>
          </a:prstGeom>
          <a:noFill/>
          <a:ln cap="flat" cmpd="sng" w="28575">
            <a:solidFill>
              <a:schemeClr val="dk2"/>
            </a:solidFill>
            <a:prstDash val="solid"/>
            <a:round/>
            <a:headEnd len="med" w="med" type="none"/>
            <a:tailEnd len="med" w="med" type="triangle"/>
          </a:ln>
        </p:spPr>
      </p:cxnSp>
      <p:cxnSp>
        <p:nvCxnSpPr>
          <p:cNvPr id="399" name="Google Shape;399;p58"/>
          <p:cNvCxnSpPr/>
          <p:nvPr/>
        </p:nvCxnSpPr>
        <p:spPr>
          <a:xfrm>
            <a:off x="3009900" y="2682250"/>
            <a:ext cx="137100" cy="1059300"/>
          </a:xfrm>
          <a:prstGeom prst="straightConnector1">
            <a:avLst/>
          </a:prstGeom>
          <a:noFill/>
          <a:ln cap="flat" cmpd="sng" w="28575">
            <a:solidFill>
              <a:schemeClr val="dk2"/>
            </a:solidFill>
            <a:prstDash val="solid"/>
            <a:round/>
            <a:headEnd len="med" w="med" type="none"/>
            <a:tailEnd len="med" w="med" type="triangle"/>
          </a:ln>
        </p:spPr>
      </p:cxnSp>
      <p:cxnSp>
        <p:nvCxnSpPr>
          <p:cNvPr id="400" name="Google Shape;400;p58"/>
          <p:cNvCxnSpPr/>
          <p:nvPr/>
        </p:nvCxnSpPr>
        <p:spPr>
          <a:xfrm>
            <a:off x="3009900" y="2651750"/>
            <a:ext cx="937200" cy="10821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9"/>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Input Tokens</a:t>
            </a:r>
            <a:endParaRPr/>
          </a:p>
        </p:txBody>
      </p:sp>
      <p:sp>
        <p:nvSpPr>
          <p:cNvPr id="407" name="Google Shape;407;p59"/>
          <p:cNvSpPr txBox="1"/>
          <p:nvPr>
            <p:ph idx="1" type="body"/>
          </p:nvPr>
        </p:nvSpPr>
        <p:spPr>
          <a:xfrm>
            <a:off x="457200" y="1123300"/>
            <a:ext cx="8229600" cy="3692400"/>
          </a:xfrm>
          <a:prstGeom prst="rect">
            <a:avLst/>
          </a:prstGeom>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Clr>
                <a:schemeClr val="dk1"/>
              </a:buClr>
              <a:buSzPts val="1100"/>
              <a:buFont typeface="Arial"/>
              <a:buNone/>
            </a:pPr>
            <a:r>
              <a:rPr b="1" lang="en-US" sz="2200">
                <a:solidFill>
                  <a:schemeClr val="dk1"/>
                </a:solidFill>
                <a:latin typeface="Arial"/>
                <a:ea typeface="Arial"/>
                <a:cs typeface="Arial"/>
                <a:sym typeface="Arial"/>
              </a:rPr>
              <a:t>token</a:t>
            </a:r>
            <a:r>
              <a:rPr lang="en-US" sz="2200">
                <a:solidFill>
                  <a:schemeClr val="dk1"/>
                </a:solidFill>
                <a:latin typeface="Arial"/>
                <a:ea typeface="Arial"/>
                <a:cs typeface="Arial"/>
                <a:sym typeface="Arial"/>
              </a:rPr>
              <a:t>: A unit of user input, separated by whitespace. </a:t>
            </a:r>
            <a:endParaRPr sz="2200">
              <a:solidFill>
                <a:schemeClr val="dk1"/>
              </a:solidFill>
              <a:latin typeface="Arial"/>
              <a:ea typeface="Arial"/>
              <a:cs typeface="Arial"/>
              <a:sym typeface="Arial"/>
            </a:endParaRPr>
          </a:p>
          <a:p>
            <a:pPr indent="0" lvl="0" marL="0" rtl="0" algn="l">
              <a:lnSpc>
                <a:spcPct val="110000"/>
              </a:lnSpc>
              <a:spcBef>
                <a:spcPts val="440"/>
              </a:spcBef>
              <a:spcAft>
                <a:spcPts val="0"/>
              </a:spcAft>
              <a:buNone/>
            </a:pPr>
            <a:r>
              <a:rPr lang="en-US" sz="2200">
                <a:solidFill>
                  <a:schemeClr val="dk1"/>
                </a:solidFill>
                <a:latin typeface="Arial"/>
                <a:ea typeface="Arial"/>
                <a:cs typeface="Arial"/>
                <a:sym typeface="Arial"/>
              </a:rPr>
              <a:t>A Scanner splits a file's contents into tokens.</a:t>
            </a:r>
            <a:endParaRPr sz="2200">
              <a:solidFill>
                <a:schemeClr val="dk1"/>
              </a:solidFill>
              <a:latin typeface="Arial"/>
              <a:ea typeface="Arial"/>
              <a:cs typeface="Arial"/>
              <a:sym typeface="Arial"/>
            </a:endParaRPr>
          </a:p>
          <a:p>
            <a:pPr indent="0" lvl="0" marL="0" rtl="0" algn="l">
              <a:lnSpc>
                <a:spcPct val="90000"/>
              </a:lnSpc>
              <a:spcBef>
                <a:spcPts val="480"/>
              </a:spcBef>
              <a:spcAft>
                <a:spcPts val="0"/>
              </a:spcAft>
              <a:buClr>
                <a:schemeClr val="dk1"/>
              </a:buClr>
              <a:buSzPts val="1100"/>
              <a:buFont typeface="Arial"/>
              <a:buNone/>
            </a:pPr>
            <a:r>
              <a:rPr lang="en-US" sz="2200">
                <a:solidFill>
                  <a:schemeClr val="dk1"/>
                </a:solidFill>
                <a:latin typeface="Arial"/>
                <a:ea typeface="Arial"/>
                <a:cs typeface="Arial"/>
                <a:sym typeface="Arial"/>
              </a:rPr>
              <a:t>If an input file contains the following:</a:t>
            </a:r>
            <a:endParaRPr sz="2200">
              <a:solidFill>
                <a:schemeClr val="dk1"/>
              </a:solidFill>
              <a:latin typeface="Arial"/>
              <a:ea typeface="Arial"/>
              <a:cs typeface="Arial"/>
              <a:sym typeface="Arial"/>
            </a:endParaRPr>
          </a:p>
          <a:p>
            <a:pPr indent="-279400" lvl="1" marL="625475" rtl="0" algn="l">
              <a:lnSpc>
                <a:spcPct val="80000"/>
              </a:lnSpc>
              <a:spcBef>
                <a:spcPts val="180"/>
              </a:spcBef>
              <a:spcAft>
                <a:spcPts val="0"/>
              </a:spcAft>
              <a:buClr>
                <a:schemeClr val="dk1"/>
              </a:buClr>
              <a:buSzPts val="1100"/>
              <a:buFont typeface="Arial"/>
              <a:buNone/>
            </a:pPr>
            <a:r>
              <a:t/>
            </a:r>
            <a:endParaRPr sz="700">
              <a:solidFill>
                <a:schemeClr val="dk1"/>
              </a:solidFill>
              <a:latin typeface="Courier New"/>
              <a:ea typeface="Courier New"/>
              <a:cs typeface="Courier New"/>
              <a:sym typeface="Courier New"/>
            </a:endParaRPr>
          </a:p>
          <a:p>
            <a:pPr indent="-279400" lvl="1" marL="625475" rtl="0" algn="l">
              <a:lnSpc>
                <a:spcPct val="80000"/>
              </a:lnSpc>
              <a:spcBef>
                <a:spcPts val="440"/>
              </a:spcBef>
              <a:spcAft>
                <a:spcPts val="0"/>
              </a:spcAft>
              <a:buClr>
                <a:schemeClr val="dk1"/>
              </a:buClr>
              <a:buSzPts val="1100"/>
              <a:buFont typeface="Arial"/>
              <a:buNone/>
            </a:pPr>
            <a:r>
              <a:rPr lang="en-US" sz="2000">
                <a:solidFill>
                  <a:schemeClr val="dk1"/>
                </a:solidFill>
                <a:latin typeface="Courier New"/>
                <a:ea typeface="Courier New"/>
                <a:cs typeface="Courier New"/>
                <a:sym typeface="Courier New"/>
              </a:rPr>
              <a:t>	23   3.14</a:t>
            </a:r>
            <a:endParaRPr sz="20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1100"/>
              <a:buFont typeface="Arial"/>
              <a:buNone/>
            </a:pPr>
            <a:r>
              <a:rPr lang="en-US" sz="2000">
                <a:solidFill>
                  <a:schemeClr val="dk1"/>
                </a:solidFill>
                <a:latin typeface="Courier New"/>
                <a:ea typeface="Courier New"/>
                <a:cs typeface="Courier New"/>
                <a:sym typeface="Courier New"/>
              </a:rPr>
              <a:t>	  "John Smith"</a:t>
            </a:r>
            <a:endParaRPr sz="2000">
              <a:solidFill>
                <a:schemeClr val="dk1"/>
              </a:solidFill>
              <a:latin typeface="Tahoma"/>
              <a:ea typeface="Tahoma"/>
              <a:cs typeface="Tahoma"/>
              <a:sym typeface="Tahoma"/>
            </a:endParaRPr>
          </a:p>
          <a:p>
            <a:pPr indent="-279400" lvl="1" marL="625475" rtl="0" algn="l">
              <a:lnSpc>
                <a:spcPct val="90000"/>
              </a:lnSpc>
              <a:spcBef>
                <a:spcPts val="200"/>
              </a:spcBef>
              <a:spcAft>
                <a:spcPts val="0"/>
              </a:spcAft>
              <a:buClr>
                <a:schemeClr val="dk1"/>
              </a:buClr>
              <a:buSzPts val="1100"/>
              <a:buFont typeface="Arial"/>
              <a:buNone/>
            </a:pPr>
            <a:r>
              <a:t/>
            </a:r>
            <a:endParaRPr sz="800">
              <a:solidFill>
                <a:schemeClr val="dk1"/>
              </a:solidFill>
              <a:latin typeface="Courier New"/>
              <a:ea typeface="Courier New"/>
              <a:cs typeface="Courier New"/>
              <a:sym typeface="Courier New"/>
            </a:endParaRPr>
          </a:p>
          <a:p>
            <a:pPr indent="0" lvl="0" marL="0" rtl="0" algn="l">
              <a:lnSpc>
                <a:spcPct val="90000"/>
              </a:lnSpc>
              <a:spcBef>
                <a:spcPts val="440"/>
              </a:spcBef>
              <a:spcAft>
                <a:spcPts val="0"/>
              </a:spcAft>
              <a:buNone/>
            </a:pPr>
            <a:r>
              <a:rPr lang="en-US" sz="2200">
                <a:solidFill>
                  <a:schemeClr val="dk1"/>
                </a:solidFill>
                <a:latin typeface="Arial"/>
                <a:ea typeface="Arial"/>
                <a:cs typeface="Arial"/>
                <a:sym typeface="Arial"/>
              </a:rPr>
              <a:t>The Scanner can interpret the tokens as the following types:</a:t>
            </a:r>
            <a:endParaRPr sz="2200">
              <a:solidFill>
                <a:schemeClr val="dk1"/>
              </a:solidFill>
              <a:latin typeface="Arial"/>
              <a:ea typeface="Arial"/>
              <a:cs typeface="Arial"/>
              <a:sym typeface="Arial"/>
            </a:endParaRPr>
          </a:p>
          <a:p>
            <a:pPr indent="-222250" lvl="1" marL="625475" rtl="0" algn="l">
              <a:lnSpc>
                <a:spcPct val="90000"/>
              </a:lnSpc>
              <a:spcBef>
                <a:spcPts val="180"/>
              </a:spcBef>
              <a:spcAft>
                <a:spcPts val="0"/>
              </a:spcAft>
              <a:buClr>
                <a:schemeClr val="dk1"/>
              </a:buClr>
              <a:buSzPts val="1100"/>
              <a:buFont typeface="Arial"/>
              <a:buNone/>
            </a:pPr>
            <a:r>
              <a:t/>
            </a:r>
            <a:endParaRPr sz="700">
              <a:solidFill>
                <a:schemeClr val="dk1"/>
              </a:solidFill>
              <a:latin typeface="Arial"/>
              <a:ea typeface="Arial"/>
              <a:cs typeface="Arial"/>
              <a:sym typeface="Arial"/>
            </a:endParaRPr>
          </a:p>
          <a:p>
            <a:pPr indent="-279400" lvl="1" marL="625475" rtl="0" algn="l">
              <a:lnSpc>
                <a:spcPct val="90000"/>
              </a:lnSpc>
              <a:spcBef>
                <a:spcPts val="440"/>
              </a:spcBef>
              <a:spcAft>
                <a:spcPts val="0"/>
              </a:spcAft>
              <a:buClr>
                <a:schemeClr val="dk1"/>
              </a:buClr>
              <a:buSzPts val="1100"/>
              <a:buFont typeface="Arial"/>
              <a:buNone/>
            </a:pPr>
            <a:r>
              <a:rPr lang="en-US" sz="2000">
                <a:solidFill>
                  <a:schemeClr val="dk1"/>
                </a:solidFill>
                <a:latin typeface="Arial"/>
                <a:ea typeface="Arial"/>
                <a:cs typeface="Arial"/>
                <a:sym typeface="Arial"/>
              </a:rPr>
              <a:t>	</a:t>
            </a:r>
            <a:r>
              <a:rPr lang="en-US" sz="2000" u="sng">
                <a:solidFill>
                  <a:schemeClr val="dk1"/>
                </a:solidFill>
                <a:latin typeface="Arial"/>
                <a:ea typeface="Arial"/>
                <a:cs typeface="Arial"/>
                <a:sym typeface="Arial"/>
              </a:rPr>
              <a:t>Token</a:t>
            </a:r>
            <a:r>
              <a:rPr lang="en-US" sz="2000">
                <a:solidFill>
                  <a:schemeClr val="dk1"/>
                </a:solidFill>
                <a:latin typeface="Arial"/>
                <a:ea typeface="Arial"/>
                <a:cs typeface="Arial"/>
                <a:sym typeface="Arial"/>
              </a:rPr>
              <a:t>		</a:t>
            </a:r>
            <a:r>
              <a:rPr lang="en-US" sz="2000" u="sng">
                <a:solidFill>
                  <a:schemeClr val="dk1"/>
                </a:solidFill>
                <a:latin typeface="Arial"/>
                <a:ea typeface="Arial"/>
                <a:cs typeface="Arial"/>
                <a:sym typeface="Arial"/>
              </a:rPr>
              <a:t>Type(s)</a:t>
            </a:r>
            <a:endParaRPr sz="2000">
              <a:solidFill>
                <a:schemeClr val="dk1"/>
              </a:solidFill>
              <a:latin typeface="Arial"/>
              <a:ea typeface="Arial"/>
              <a:cs typeface="Arial"/>
              <a:sym typeface="Arial"/>
            </a:endParaRPr>
          </a:p>
          <a:p>
            <a:pPr indent="-279400" lvl="1" marL="625475" rtl="0" algn="l">
              <a:lnSpc>
                <a:spcPct val="80000"/>
              </a:lnSpc>
              <a:spcBef>
                <a:spcPts val="440"/>
              </a:spcBef>
              <a:spcAft>
                <a:spcPts val="0"/>
              </a:spcAft>
              <a:buClr>
                <a:schemeClr val="dk1"/>
              </a:buClr>
              <a:buSzPts val="1100"/>
              <a:buFont typeface="Arial"/>
              <a:buNone/>
            </a:pP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23</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int</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double</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String</a:t>
            </a:r>
            <a:endParaRPr sz="20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1100"/>
              <a:buFont typeface="Arial"/>
              <a:buNone/>
            </a:pP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3.14</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double</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String</a:t>
            </a:r>
            <a:endParaRPr sz="20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1100"/>
              <a:buFont typeface="Arial"/>
              <a:buNone/>
            </a:pP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"John</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String (quote is taken literally)</a:t>
            </a:r>
            <a:endParaRPr sz="20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1100"/>
              <a:buFont typeface="Arial"/>
              <a:buNone/>
            </a:pP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Smith"</a:t>
            </a:r>
            <a:r>
              <a:rPr lang="en-US" sz="2000">
                <a:solidFill>
                  <a:schemeClr val="dk1"/>
                </a:solidFill>
                <a:latin typeface="Tahoma"/>
                <a:ea typeface="Tahoma"/>
                <a:cs typeface="Tahoma"/>
                <a:sym typeface="Tahoma"/>
              </a:rPr>
              <a:t>	</a:t>
            </a:r>
            <a:r>
              <a:rPr lang="en-US" sz="2000">
                <a:solidFill>
                  <a:schemeClr val="dk1"/>
                </a:solidFill>
                <a:latin typeface="Courier New"/>
                <a:ea typeface="Courier New"/>
                <a:cs typeface="Courier New"/>
                <a:sym typeface="Courier New"/>
              </a:rPr>
              <a:t>String</a:t>
            </a:r>
            <a:endParaRPr sz="2000">
              <a:solidFill>
                <a:schemeClr val="dk1"/>
              </a:solidFill>
              <a:latin typeface="Courier New"/>
              <a:ea typeface="Courier New"/>
              <a:cs typeface="Courier New"/>
              <a:sym typeface="Courier New"/>
            </a:endParaRPr>
          </a:p>
          <a:p>
            <a:pPr indent="0" lvl="0" marL="0" rtl="0" algn="l">
              <a:lnSpc>
                <a:spcPct val="90000"/>
              </a:lnSpc>
              <a:spcBef>
                <a:spcPts val="440"/>
              </a:spcBef>
              <a:spcAft>
                <a:spcPts val="0"/>
              </a:spcAft>
              <a:buClr>
                <a:schemeClr val="dk1"/>
              </a:buClr>
              <a:buSzPts val="1100"/>
              <a:buFont typeface="Arial"/>
              <a:buNone/>
            </a:pPr>
            <a:r>
              <a:rPr lang="en-US" sz="2200">
                <a:solidFill>
                  <a:schemeClr val="dk1"/>
                </a:solidFill>
                <a:latin typeface="Arial"/>
                <a:ea typeface="Arial"/>
                <a:cs typeface="Arial"/>
                <a:sym typeface="Arial"/>
              </a:rPr>
              <a:t>Whitespace includes spaces, tabs (</a:t>
            </a:r>
            <a:r>
              <a:rPr lang="en-US" sz="2200">
                <a:solidFill>
                  <a:schemeClr val="dk1"/>
                </a:solidFill>
                <a:latin typeface="Courier New"/>
                <a:ea typeface="Courier New"/>
                <a:cs typeface="Courier New"/>
                <a:sym typeface="Courier New"/>
              </a:rPr>
              <a:t>\t</a:t>
            </a:r>
            <a:r>
              <a:rPr lang="en-US" sz="2200">
                <a:solidFill>
                  <a:schemeClr val="dk1"/>
                </a:solidFill>
                <a:latin typeface="Arial"/>
                <a:ea typeface="Arial"/>
                <a:cs typeface="Arial"/>
                <a:sym typeface="Arial"/>
              </a:rPr>
              <a:t>) and newlines (</a:t>
            </a:r>
            <a:r>
              <a:rPr lang="en-US" sz="2200">
                <a:solidFill>
                  <a:schemeClr val="dk1"/>
                </a:solidFill>
                <a:latin typeface="Courier New"/>
                <a:ea typeface="Courier New"/>
                <a:cs typeface="Courier New"/>
                <a:sym typeface="Courier New"/>
              </a:rPr>
              <a:t>\n</a:t>
            </a:r>
            <a:r>
              <a:rPr lang="en-US" sz="2200">
                <a:solidFill>
                  <a:schemeClr val="dk1"/>
                </a:solidFill>
                <a:latin typeface="Arial"/>
                <a:ea typeface="Arial"/>
                <a:cs typeface="Arial"/>
                <a:sym typeface="Arial"/>
              </a:rPr>
              <a:t>)</a:t>
            </a:r>
            <a:endParaRPr sz="2000">
              <a:solidFill>
                <a:schemeClr val="dk1"/>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0"/>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Files and Input Cursor</a:t>
            </a:r>
            <a:endParaRPr/>
          </a:p>
        </p:txBody>
      </p:sp>
      <p:sp>
        <p:nvSpPr>
          <p:cNvPr id="414" name="Google Shape;414;p60"/>
          <p:cNvSpPr txBox="1"/>
          <p:nvPr>
            <p:ph idx="1" type="body"/>
          </p:nvPr>
        </p:nvSpPr>
        <p:spPr>
          <a:xfrm>
            <a:off x="457200" y="1123300"/>
            <a:ext cx="8229600" cy="3563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2100">
                <a:solidFill>
                  <a:schemeClr val="dk1"/>
                </a:solidFill>
                <a:latin typeface="Arial"/>
                <a:ea typeface="Arial"/>
                <a:cs typeface="Arial"/>
                <a:sym typeface="Arial"/>
              </a:rPr>
              <a:t>Consider a file</a:t>
            </a:r>
            <a:r>
              <a:rPr lang="en-US" sz="2100">
                <a:solidFill>
                  <a:schemeClr val="dk1"/>
                </a:solidFill>
                <a:latin typeface="Tahoma"/>
                <a:ea typeface="Tahoma"/>
                <a:cs typeface="Tahoma"/>
                <a:sym typeface="Tahoma"/>
              </a:rPr>
              <a:t> </a:t>
            </a:r>
            <a:r>
              <a:rPr lang="en-US" sz="2100">
                <a:solidFill>
                  <a:schemeClr val="dk1"/>
                </a:solidFill>
                <a:latin typeface="Courier New"/>
                <a:ea typeface="Courier New"/>
                <a:cs typeface="Courier New"/>
                <a:sym typeface="Courier New"/>
              </a:rPr>
              <a:t>weather.txt</a:t>
            </a:r>
            <a:r>
              <a:rPr lang="en-US" sz="2100">
                <a:solidFill>
                  <a:schemeClr val="dk1"/>
                </a:solidFill>
                <a:latin typeface="Tahoma"/>
                <a:ea typeface="Tahoma"/>
                <a:cs typeface="Tahoma"/>
                <a:sym typeface="Tahoma"/>
              </a:rPr>
              <a:t> </a:t>
            </a:r>
            <a:r>
              <a:rPr lang="en-US" sz="2100">
                <a:solidFill>
                  <a:schemeClr val="dk1"/>
                </a:solidFill>
                <a:latin typeface="Arial"/>
                <a:ea typeface="Arial"/>
                <a:cs typeface="Arial"/>
                <a:sym typeface="Arial"/>
              </a:rPr>
              <a:t>that contains this text:</a:t>
            </a:r>
            <a:endParaRPr sz="2100">
              <a:solidFill>
                <a:schemeClr val="dk1"/>
              </a:solidFill>
              <a:latin typeface="Arial"/>
              <a:ea typeface="Arial"/>
              <a:cs typeface="Arial"/>
              <a:sym typeface="Arial"/>
            </a:endParaRPr>
          </a:p>
          <a:p>
            <a:pPr indent="-279400" lvl="1" marL="625475" rtl="0" algn="l">
              <a:lnSpc>
                <a:spcPct val="90000"/>
              </a:lnSpc>
              <a:spcBef>
                <a:spcPts val="180"/>
              </a:spcBef>
              <a:spcAft>
                <a:spcPts val="0"/>
              </a:spcAft>
              <a:buClr>
                <a:schemeClr val="dk1"/>
              </a:buClr>
              <a:buSzPts val="900"/>
              <a:buFont typeface="Tahoma"/>
              <a:buNone/>
            </a:pPr>
            <a:r>
              <a:t/>
            </a:r>
            <a:endParaRPr sz="6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Courier New"/>
              <a:buNone/>
            </a:pPr>
            <a:r>
              <a:rPr lang="en-US" sz="1900">
                <a:solidFill>
                  <a:schemeClr val="dk1"/>
                </a:solidFill>
                <a:latin typeface="Courier New"/>
                <a:ea typeface="Courier New"/>
                <a:cs typeface="Courier New"/>
                <a:sym typeface="Courier New"/>
              </a:rPr>
              <a:t>16.2   23.5</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Clr>
                <a:schemeClr val="dk1"/>
              </a:buClr>
              <a:buSzPts val="2200"/>
              <a:buFont typeface="Courier New"/>
              <a:buNone/>
            </a:pPr>
            <a:r>
              <a:rPr lang="en-US" sz="1900">
                <a:solidFill>
                  <a:schemeClr val="dk1"/>
                </a:solidFill>
                <a:latin typeface="Courier New"/>
                <a:ea typeface="Courier New"/>
                <a:cs typeface="Courier New"/>
                <a:sym typeface="Courier New"/>
              </a:rPr>
              <a:t>   19.1 7.4  22.8</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Clr>
                <a:schemeClr val="dk1"/>
              </a:buClr>
              <a:buSzPts val="2200"/>
              <a:buFont typeface="Tahoma"/>
              <a:buNone/>
            </a:pPr>
            <a:r>
              <a:t/>
            </a:r>
            <a:endParaRPr sz="7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Courier New"/>
              <a:buNone/>
            </a:pPr>
            <a:r>
              <a:rPr lang="en-US" sz="1900">
                <a:solidFill>
                  <a:schemeClr val="dk1"/>
                </a:solidFill>
                <a:latin typeface="Courier New"/>
                <a:ea typeface="Courier New"/>
                <a:cs typeface="Courier New"/>
                <a:sym typeface="Courier New"/>
              </a:rPr>
              <a:t>18.5  -1.8 14.9</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Clr>
                <a:schemeClr val="dk1"/>
              </a:buClr>
              <a:buSzPts val="2200"/>
              <a:buFont typeface="Tahoma"/>
              <a:buNone/>
            </a:pPr>
            <a:r>
              <a:t/>
            </a:r>
            <a:endParaRPr sz="1900">
              <a:solidFill>
                <a:schemeClr val="dk1"/>
              </a:solidFill>
              <a:latin typeface="Tahoma"/>
              <a:ea typeface="Tahoma"/>
              <a:cs typeface="Tahoma"/>
              <a:sym typeface="Tahoma"/>
            </a:endParaRPr>
          </a:p>
          <a:p>
            <a:pPr indent="0" lvl="0" marL="0" rtl="0" algn="l">
              <a:spcBef>
                <a:spcPts val="480"/>
              </a:spcBef>
              <a:spcAft>
                <a:spcPts val="0"/>
              </a:spcAft>
              <a:buClr>
                <a:schemeClr val="dk1"/>
              </a:buClr>
              <a:buSzPts val="1100"/>
              <a:buFont typeface="Arial"/>
              <a:buNone/>
            </a:pPr>
            <a:r>
              <a:rPr lang="en-US" sz="2100">
                <a:solidFill>
                  <a:schemeClr val="dk1"/>
                </a:solidFill>
                <a:latin typeface="Arial"/>
                <a:ea typeface="Arial"/>
                <a:cs typeface="Arial"/>
                <a:sym typeface="Arial"/>
              </a:rPr>
              <a:t>A</a:t>
            </a:r>
            <a:r>
              <a:rPr lang="en-US" sz="2100">
                <a:solidFill>
                  <a:schemeClr val="dk1"/>
                </a:solidFill>
                <a:latin typeface="Tahoma"/>
                <a:ea typeface="Tahoma"/>
                <a:cs typeface="Tahoma"/>
                <a:sym typeface="Tahoma"/>
              </a:rPr>
              <a:t> </a:t>
            </a:r>
            <a:r>
              <a:rPr lang="en-US" sz="2100">
                <a:solidFill>
                  <a:schemeClr val="dk1"/>
                </a:solidFill>
                <a:latin typeface="Courier New"/>
                <a:ea typeface="Courier New"/>
                <a:cs typeface="Courier New"/>
                <a:sym typeface="Courier New"/>
              </a:rPr>
              <a:t>Scanner</a:t>
            </a:r>
            <a:r>
              <a:rPr lang="en-US" sz="2100">
                <a:solidFill>
                  <a:schemeClr val="dk1"/>
                </a:solidFill>
                <a:latin typeface="Tahoma"/>
                <a:ea typeface="Tahoma"/>
                <a:cs typeface="Tahoma"/>
                <a:sym typeface="Tahoma"/>
              </a:rPr>
              <a:t> </a:t>
            </a:r>
            <a:r>
              <a:rPr lang="en-US" sz="2100">
                <a:solidFill>
                  <a:schemeClr val="dk1"/>
                </a:solidFill>
                <a:latin typeface="Arial"/>
                <a:ea typeface="Arial"/>
                <a:cs typeface="Arial"/>
                <a:sym typeface="Arial"/>
              </a:rPr>
              <a:t>views all input as a stream of characters:</a:t>
            </a:r>
            <a:endParaRPr sz="2100">
              <a:solidFill>
                <a:schemeClr val="dk1"/>
              </a:solidFill>
              <a:latin typeface="Arial"/>
              <a:ea typeface="Arial"/>
              <a:cs typeface="Arial"/>
              <a:sym typeface="Arial"/>
            </a:endParaRPr>
          </a:p>
          <a:p>
            <a:pPr indent="-279400" lvl="1" marL="625475" rtl="0" algn="l">
              <a:spcBef>
                <a:spcPts val="440"/>
              </a:spcBef>
              <a:spcAft>
                <a:spcPts val="0"/>
              </a:spcAft>
              <a:buClr>
                <a:schemeClr val="dk1"/>
              </a:buClr>
              <a:buSzPts val="2200"/>
              <a:buFont typeface="Courier New"/>
              <a:buNone/>
            </a:pPr>
            <a:r>
              <a:rPr lang="en-US" sz="1900">
                <a:solidFill>
                  <a:schemeClr val="dk1"/>
                </a:solidFill>
                <a:latin typeface="Courier New"/>
                <a:ea typeface="Courier New"/>
                <a:cs typeface="Courier New"/>
                <a:sym typeface="Courier New"/>
              </a:rPr>
              <a:t>16.2   23.5\n19.1 7.4  22.8\n\n18.5  -1.8 14.9\n</a:t>
            </a:r>
            <a:endParaRPr sz="19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ts val="2200"/>
              <a:buFont typeface="Courier New"/>
              <a:buNone/>
            </a:pPr>
            <a:r>
              <a:rPr b="1" lang="en-US" sz="1900">
                <a:solidFill>
                  <a:schemeClr val="dk1"/>
                </a:solidFill>
                <a:latin typeface="Courier New"/>
                <a:ea typeface="Courier New"/>
                <a:cs typeface="Courier New"/>
                <a:sym typeface="Courier New"/>
              </a:rPr>
              <a:t>^</a:t>
            </a:r>
            <a:endParaRPr sz="1900">
              <a:solidFill>
                <a:schemeClr val="dk1"/>
              </a:solidFill>
              <a:latin typeface="Tahoma"/>
              <a:ea typeface="Tahoma"/>
              <a:cs typeface="Tahoma"/>
              <a:sym typeface="Tahoma"/>
            </a:endParaRPr>
          </a:p>
          <a:p>
            <a:pPr indent="0" lvl="0" marL="0" rtl="0" algn="l">
              <a:spcBef>
                <a:spcPts val="480"/>
              </a:spcBef>
              <a:spcAft>
                <a:spcPts val="0"/>
              </a:spcAft>
              <a:buClr>
                <a:schemeClr val="dk1"/>
              </a:buClr>
              <a:buSzPts val="1100"/>
              <a:buFont typeface="Arial"/>
              <a:buNone/>
            </a:pPr>
            <a:r>
              <a:rPr b="1" lang="en-US" sz="2100">
                <a:solidFill>
                  <a:schemeClr val="dk1"/>
                </a:solidFill>
                <a:latin typeface="Arial"/>
                <a:ea typeface="Arial"/>
                <a:cs typeface="Arial"/>
                <a:sym typeface="Arial"/>
              </a:rPr>
              <a:t>input cursor</a:t>
            </a:r>
            <a:r>
              <a:rPr lang="en-US" sz="2100">
                <a:solidFill>
                  <a:schemeClr val="dk1"/>
                </a:solidFill>
                <a:latin typeface="Arial"/>
                <a:ea typeface="Arial"/>
                <a:cs typeface="Arial"/>
                <a:sym typeface="Arial"/>
              </a:rPr>
              <a:t>:</a:t>
            </a:r>
            <a:r>
              <a:rPr i="1" lang="en-US" sz="2100">
                <a:solidFill>
                  <a:schemeClr val="dk1"/>
                </a:solidFill>
                <a:latin typeface="Arial"/>
                <a:ea typeface="Arial"/>
                <a:cs typeface="Arial"/>
                <a:sym typeface="Arial"/>
              </a:rPr>
              <a:t> </a:t>
            </a:r>
            <a:r>
              <a:rPr lang="en-US" sz="2100">
                <a:solidFill>
                  <a:schemeClr val="dk1"/>
                </a:solidFill>
                <a:latin typeface="Arial"/>
                <a:ea typeface="Arial"/>
                <a:cs typeface="Arial"/>
                <a:sym typeface="Arial"/>
              </a:rPr>
              <a:t>The current position of the</a:t>
            </a:r>
            <a:r>
              <a:rPr lang="en-US" sz="2100">
                <a:solidFill>
                  <a:schemeClr val="dk1"/>
                </a:solidFill>
                <a:latin typeface="Tahoma"/>
                <a:ea typeface="Tahoma"/>
                <a:cs typeface="Tahoma"/>
                <a:sym typeface="Tahoma"/>
              </a:rPr>
              <a:t> </a:t>
            </a:r>
            <a:r>
              <a:rPr lang="en-US" sz="2100">
                <a:solidFill>
                  <a:schemeClr val="dk1"/>
                </a:solidFill>
                <a:latin typeface="Courier New"/>
                <a:ea typeface="Courier New"/>
                <a:cs typeface="Courier New"/>
                <a:sym typeface="Courier New"/>
              </a:rPr>
              <a:t>Scanner</a:t>
            </a:r>
            <a:r>
              <a:rPr lang="en-US" sz="2100">
                <a:solidFill>
                  <a:schemeClr val="dk1"/>
                </a:solidFill>
                <a:latin typeface="Tahoma"/>
                <a:ea typeface="Tahoma"/>
                <a:cs typeface="Tahoma"/>
                <a:sym typeface="Tahoma"/>
              </a:rPr>
              <a:t>.</a:t>
            </a:r>
            <a:endParaRPr/>
          </a:p>
        </p:txBody>
      </p:sp>
      <p:sp>
        <p:nvSpPr>
          <p:cNvPr id="415" name="Google Shape;415;p60"/>
          <p:cNvSpPr/>
          <p:nvPr/>
        </p:nvSpPr>
        <p:spPr>
          <a:xfrm>
            <a:off x="566650" y="1599925"/>
            <a:ext cx="2971800" cy="12573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p60"/>
          <p:cNvSpPr/>
          <p:nvPr/>
        </p:nvSpPr>
        <p:spPr>
          <a:xfrm>
            <a:off x="566650" y="3419623"/>
            <a:ext cx="8229600" cy="3381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1"/>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Consuming Tokens</a:t>
            </a:r>
            <a:endParaRPr/>
          </a:p>
        </p:txBody>
      </p:sp>
      <p:sp>
        <p:nvSpPr>
          <p:cNvPr id="423" name="Google Shape;423;p61"/>
          <p:cNvSpPr txBox="1"/>
          <p:nvPr>
            <p:ph idx="1" type="body"/>
          </p:nvPr>
        </p:nvSpPr>
        <p:spPr>
          <a:xfrm>
            <a:off x="457200" y="1123300"/>
            <a:ext cx="8229600" cy="3783900"/>
          </a:xfrm>
          <a:prstGeom prst="rect">
            <a:avLst/>
          </a:prstGeom>
        </p:spPr>
        <p:txBody>
          <a:bodyPr anchorCtr="0" anchor="t" bIns="45700" lIns="91425" spcFirstLastPara="1" rIns="91425" wrap="square" tIns="45700">
            <a:normAutofit lnSpcReduction="20000"/>
          </a:bodyPr>
          <a:lstStyle/>
          <a:p>
            <a:pPr indent="0" lvl="0" marL="0" rtl="0" algn="l">
              <a:spcBef>
                <a:spcPts val="0"/>
              </a:spcBef>
              <a:spcAft>
                <a:spcPts val="0"/>
              </a:spcAft>
              <a:buClr>
                <a:schemeClr val="dk1"/>
              </a:buClr>
              <a:buSzPts val="1100"/>
              <a:buFont typeface="Arial"/>
              <a:buNone/>
            </a:pPr>
            <a:r>
              <a:rPr b="1" lang="en-US" sz="2100">
                <a:solidFill>
                  <a:schemeClr val="dk1"/>
                </a:solidFill>
                <a:latin typeface="Arial"/>
                <a:ea typeface="Arial"/>
                <a:cs typeface="Arial"/>
                <a:sym typeface="Arial"/>
              </a:rPr>
              <a:t>consuming input</a:t>
            </a:r>
            <a:r>
              <a:rPr lang="en-US" sz="21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Reading input and advancing the cursor.</a:t>
            </a:r>
            <a:endParaRPr sz="2100">
              <a:solidFill>
                <a:schemeClr val="dk1"/>
              </a:solidFill>
              <a:latin typeface="Arial"/>
              <a:ea typeface="Arial"/>
              <a:cs typeface="Arial"/>
              <a:sym typeface="Arial"/>
            </a:endParaRPr>
          </a:p>
          <a:p>
            <a:pPr indent="0" lvl="0" marL="0" rtl="0" algn="l">
              <a:spcBef>
                <a:spcPts val="440"/>
              </a:spcBef>
              <a:spcAft>
                <a:spcPts val="0"/>
              </a:spcAft>
              <a:buNone/>
            </a:pPr>
            <a:r>
              <a:rPr lang="en-US" sz="1900">
                <a:solidFill>
                  <a:schemeClr val="dk1"/>
                </a:solidFill>
                <a:latin typeface="Arial"/>
                <a:ea typeface="Arial"/>
                <a:cs typeface="Arial"/>
                <a:sym typeface="Arial"/>
              </a:rPr>
              <a:t>Calling </a:t>
            </a:r>
            <a:r>
              <a:rPr lang="en-US" sz="1900">
                <a:solidFill>
                  <a:schemeClr val="dk1"/>
                </a:solidFill>
                <a:latin typeface="Courier New"/>
                <a:ea typeface="Courier New"/>
                <a:cs typeface="Courier New"/>
                <a:sym typeface="Courier New"/>
              </a:rPr>
              <a:t>next</a:t>
            </a:r>
            <a:r>
              <a:rPr lang="en-US" sz="1900">
                <a:solidFill>
                  <a:schemeClr val="dk1"/>
                </a:solidFill>
                <a:latin typeface="Arial"/>
                <a:ea typeface="Arial"/>
                <a:cs typeface="Arial"/>
                <a:sym typeface="Arial"/>
              </a:rPr>
              <a:t> etc. moves the cursor past the current token.</a:t>
            </a:r>
            <a:endParaRPr sz="1900">
              <a:solidFill>
                <a:schemeClr val="dk1"/>
              </a:solidFill>
              <a:latin typeface="Arial"/>
              <a:ea typeface="Arial"/>
              <a:cs typeface="Arial"/>
              <a:sym typeface="Arial"/>
            </a:endParaRPr>
          </a:p>
          <a:p>
            <a:pPr indent="-279400" lvl="1" marL="625475" rtl="0" algn="l">
              <a:spcBef>
                <a:spcPts val="440"/>
              </a:spcBef>
              <a:spcAft>
                <a:spcPts val="0"/>
              </a:spcAft>
              <a:buClr>
                <a:schemeClr val="dk1"/>
              </a:buClr>
              <a:buSzPts val="2200"/>
              <a:buFont typeface="Tahoma"/>
              <a:buNone/>
            </a:pPr>
            <a:r>
              <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Clr>
                <a:schemeClr val="dk1"/>
              </a:buClr>
              <a:buSzPts val="2200"/>
              <a:buFont typeface="Courier New"/>
              <a:buNone/>
            </a:pPr>
            <a:r>
              <a:rPr lang="en-US" sz="1900">
                <a:solidFill>
                  <a:schemeClr val="dk1"/>
                </a:solidFill>
                <a:latin typeface="Courier New"/>
                <a:ea typeface="Courier New"/>
                <a:cs typeface="Courier New"/>
                <a:sym typeface="Courier New"/>
              </a:rPr>
              <a:t>	16.2   23.5\n19.1 7.4  22.8\n\n18.5  -1.8 14.9\n</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Clr>
                <a:schemeClr val="dk1"/>
              </a:buClr>
              <a:buSzPts val="2200"/>
              <a:buFont typeface="Courier New"/>
              <a:buNone/>
            </a:pPr>
            <a:r>
              <a:rPr b="1" lang="en-US" sz="1900">
                <a:solidFill>
                  <a:schemeClr val="dk1"/>
                </a:solidFill>
                <a:latin typeface="Courier New"/>
                <a:ea typeface="Courier New"/>
                <a:cs typeface="Courier New"/>
                <a:sym typeface="Courier New"/>
              </a:rPr>
              <a:t>	^</a:t>
            </a:r>
            <a:endParaRPr sz="19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None/>
            </a:pPr>
            <a:r>
              <a:rPr b="1" lang="en-US" sz="1900">
                <a:solidFill>
                  <a:schemeClr val="dk1"/>
                </a:solidFill>
                <a:latin typeface="Courier New"/>
                <a:ea typeface="Courier New"/>
                <a:cs typeface="Courier New"/>
                <a:sym typeface="Courier New"/>
              </a:rPr>
              <a:t>	double d = input.nextDouble();    </a:t>
            </a:r>
            <a:r>
              <a:rPr b="1" lang="en-US" sz="1900">
                <a:solidFill>
                  <a:srgbClr val="008080"/>
                </a:solidFill>
                <a:latin typeface="Courier New"/>
                <a:ea typeface="Courier New"/>
                <a:cs typeface="Courier New"/>
                <a:sym typeface="Courier New"/>
              </a:rPr>
              <a:t>// 16.2</a:t>
            </a:r>
            <a:endParaRPr b="1" sz="1900">
              <a:solidFill>
                <a:srgbClr val="008080"/>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Courier New"/>
              <a:buNone/>
            </a:pPr>
            <a:r>
              <a:t/>
            </a:r>
            <a:endParaRPr b="1" sz="1900">
              <a:solidFill>
                <a:srgbClr val="008080"/>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Courier New"/>
              <a:buNone/>
            </a:pPr>
            <a:r>
              <a:rPr b="1" lang="en-US" sz="1900">
                <a:solidFill>
                  <a:schemeClr val="dk1"/>
                </a:solidFill>
                <a:latin typeface="Courier New"/>
                <a:ea typeface="Courier New"/>
                <a:cs typeface="Courier New"/>
                <a:sym typeface="Courier New"/>
              </a:rPr>
              <a:t>	</a:t>
            </a:r>
            <a:r>
              <a:rPr b="1" lang="en-US" sz="1900">
                <a:solidFill>
                  <a:srgbClr val="003399"/>
                </a:solidFill>
                <a:latin typeface="Courier New"/>
                <a:ea typeface="Courier New"/>
                <a:cs typeface="Courier New"/>
                <a:sym typeface="Courier New"/>
              </a:rPr>
              <a:t>16.2</a:t>
            </a:r>
            <a:r>
              <a:rPr lang="en-US" sz="1900">
                <a:solidFill>
                  <a:schemeClr val="dk1"/>
                </a:solidFill>
                <a:latin typeface="Courier New"/>
                <a:ea typeface="Courier New"/>
                <a:cs typeface="Courier New"/>
                <a:sym typeface="Courier New"/>
              </a:rPr>
              <a:t>   23.5\n19.1 7.4  22.8\n\n18.5  -1.8 14.9\n</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Clr>
                <a:schemeClr val="dk1"/>
              </a:buClr>
              <a:buSzPts val="2200"/>
              <a:buFont typeface="Courier New"/>
              <a:buNone/>
            </a:pPr>
            <a:r>
              <a:rPr b="1" lang="en-US" sz="1900">
                <a:solidFill>
                  <a:schemeClr val="dk1"/>
                </a:solidFill>
                <a:latin typeface="Courier New"/>
                <a:ea typeface="Courier New"/>
                <a:cs typeface="Courier New"/>
                <a:sym typeface="Courier New"/>
              </a:rPr>
              <a:t>	    ^</a:t>
            </a:r>
            <a:endParaRPr b="1" sz="19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None/>
            </a:pPr>
            <a:r>
              <a:rPr b="1" lang="en-US" sz="1900">
                <a:solidFill>
                  <a:schemeClr val="dk1"/>
                </a:solidFill>
                <a:latin typeface="Courier New"/>
                <a:ea typeface="Courier New"/>
                <a:cs typeface="Courier New"/>
                <a:sym typeface="Courier New"/>
              </a:rPr>
              <a:t>	String s = input.next();          </a:t>
            </a:r>
            <a:r>
              <a:rPr b="1" lang="en-US" sz="1900">
                <a:solidFill>
                  <a:srgbClr val="008080"/>
                </a:solidFill>
                <a:latin typeface="Courier New"/>
                <a:ea typeface="Courier New"/>
                <a:cs typeface="Courier New"/>
                <a:sym typeface="Courier New"/>
              </a:rPr>
              <a:t>// "23.5"</a:t>
            </a:r>
            <a:endParaRPr b="1" sz="1900">
              <a:solidFill>
                <a:srgbClr val="008080"/>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Courier New"/>
              <a:buNone/>
            </a:pPr>
            <a:r>
              <a:t/>
            </a:r>
            <a:endParaRPr b="1" sz="1900">
              <a:solidFill>
                <a:srgbClr val="008080"/>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2200"/>
              <a:buFont typeface="Courier New"/>
              <a:buNone/>
            </a:pPr>
            <a:r>
              <a:rPr lang="en-US" sz="1900">
                <a:solidFill>
                  <a:schemeClr val="dk1"/>
                </a:solidFill>
                <a:latin typeface="Courier New"/>
                <a:ea typeface="Courier New"/>
                <a:cs typeface="Courier New"/>
                <a:sym typeface="Courier New"/>
              </a:rPr>
              <a:t>	16.2   </a:t>
            </a:r>
            <a:r>
              <a:rPr b="1" lang="en-US" sz="1900">
                <a:solidFill>
                  <a:srgbClr val="003399"/>
                </a:solidFill>
                <a:latin typeface="Courier New"/>
                <a:ea typeface="Courier New"/>
                <a:cs typeface="Courier New"/>
                <a:sym typeface="Courier New"/>
              </a:rPr>
              <a:t>23.5</a:t>
            </a:r>
            <a:r>
              <a:rPr lang="en-US" sz="1900">
                <a:solidFill>
                  <a:schemeClr val="dk1"/>
                </a:solidFill>
                <a:latin typeface="Courier New"/>
                <a:ea typeface="Courier New"/>
                <a:cs typeface="Courier New"/>
                <a:sym typeface="Courier New"/>
              </a:rPr>
              <a:t>\n19.1 7.4  22.8\n\n18.5  -1.8 14.9\n</a:t>
            </a:r>
            <a:endParaRPr sz="1900">
              <a:solidFill>
                <a:schemeClr val="dk1"/>
              </a:solidFill>
              <a:latin typeface="Tahoma"/>
              <a:ea typeface="Tahoma"/>
              <a:cs typeface="Tahoma"/>
              <a:sym typeface="Tahoma"/>
            </a:endParaRPr>
          </a:p>
          <a:p>
            <a:pPr indent="-279400" lvl="1" marL="625475" rtl="0" algn="l">
              <a:lnSpc>
                <a:spcPct val="90000"/>
              </a:lnSpc>
              <a:spcBef>
                <a:spcPts val="440"/>
              </a:spcBef>
              <a:spcAft>
                <a:spcPts val="0"/>
              </a:spcAft>
              <a:buNone/>
            </a:pPr>
            <a:r>
              <a:rPr b="1" lang="en-US" sz="1900">
                <a:solidFill>
                  <a:schemeClr val="dk1"/>
                </a:solidFill>
                <a:latin typeface="Courier New"/>
                <a:ea typeface="Courier New"/>
                <a:cs typeface="Courier New"/>
                <a:sym typeface="Courier New"/>
              </a:rPr>
              <a:t>	           ^</a:t>
            </a:r>
            <a:endParaRPr b="1" sz="1900">
              <a:solidFill>
                <a:schemeClr val="dk1"/>
              </a:solidFill>
              <a:latin typeface="Courier New"/>
              <a:ea typeface="Courier New"/>
              <a:cs typeface="Courier New"/>
              <a:sym typeface="Courier New"/>
            </a:endParaRPr>
          </a:p>
          <a:p>
            <a:pPr indent="-279400" lvl="1" marL="625475" rtl="0" algn="l">
              <a:lnSpc>
                <a:spcPct val="90000"/>
              </a:lnSpc>
              <a:spcBef>
                <a:spcPts val="440"/>
              </a:spcBef>
              <a:spcAft>
                <a:spcPts val="0"/>
              </a:spcAft>
              <a:buClr>
                <a:schemeClr val="dk1"/>
              </a:buClr>
              <a:buSzPts val="1100"/>
              <a:buFont typeface="Arial"/>
              <a:buNone/>
            </a:pPr>
            <a:r>
              <a:rPr b="1" lang="en-US" sz="1900">
                <a:solidFill>
                  <a:schemeClr val="dk1"/>
                </a:solidFill>
                <a:latin typeface="Courier New"/>
                <a:ea typeface="Courier New"/>
                <a:cs typeface="Courier New"/>
                <a:sym typeface="Courier New"/>
              </a:rPr>
              <a:t>  double e = input.nextDouble();    </a:t>
            </a:r>
            <a:r>
              <a:rPr b="1" lang="en-US" sz="1900">
                <a:solidFill>
                  <a:srgbClr val="008080"/>
                </a:solidFill>
                <a:latin typeface="Courier New"/>
                <a:ea typeface="Courier New"/>
                <a:cs typeface="Courier New"/>
                <a:sym typeface="Courier New"/>
              </a:rPr>
              <a:t>// 19.1</a:t>
            </a:r>
            <a:endParaRPr b="1" sz="1900">
              <a:solidFill>
                <a:schemeClr val="dk1"/>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2"/>
          <p:cNvSpPr txBox="1"/>
          <p:nvPr>
            <p:ph idx="1" type="body"/>
          </p:nvPr>
        </p:nvSpPr>
        <p:spPr>
          <a:xfrm>
            <a:off x="250650" y="2010450"/>
            <a:ext cx="8229600" cy="2961600"/>
          </a:xfrm>
          <a:prstGeom prst="rect">
            <a:avLst/>
          </a:prstGeom>
        </p:spPr>
        <p:txBody>
          <a:bodyPr anchorCtr="0" anchor="t" bIns="45700" lIns="91425" spcFirstLastPara="1" rIns="91425" wrap="square" tIns="45700">
            <a:normAutofit fontScale="70000" lnSpcReduction="20000"/>
          </a:bodyPr>
          <a:lstStyle/>
          <a:p>
            <a:pPr indent="0" lvl="0" marL="0" rtl="0" algn="l">
              <a:spcBef>
                <a:spcPts val="480"/>
              </a:spcBef>
              <a:spcAft>
                <a:spcPts val="0"/>
              </a:spcAft>
              <a:buNone/>
            </a:pPr>
            <a:r>
              <a:rPr lang="en-US" sz="2550">
                <a:solidFill>
                  <a:schemeClr val="dk1"/>
                </a:solidFill>
                <a:latin typeface="Arial"/>
                <a:ea typeface="Arial"/>
                <a:cs typeface="Arial"/>
                <a:sym typeface="Arial"/>
              </a:rPr>
              <a:t>Demo 1 - </a:t>
            </a:r>
            <a:r>
              <a:rPr lang="en-US" sz="2550">
                <a:solidFill>
                  <a:schemeClr val="dk1"/>
                </a:solidFill>
                <a:latin typeface="Arial"/>
                <a:ea typeface="Arial"/>
                <a:cs typeface="Arial"/>
                <a:sym typeface="Arial"/>
              </a:rPr>
              <a:t>Write a method that reads 8 temperatures, then prints the change in temperature between each pair of neighboring days. </a:t>
            </a:r>
            <a:endParaRPr sz="255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20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20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2000">
                <a:solidFill>
                  <a:schemeClr val="dk1"/>
                </a:solidFill>
                <a:latin typeface="Arial"/>
                <a:ea typeface="Arial"/>
                <a:cs typeface="Arial"/>
                <a:sym typeface="Arial"/>
              </a:rPr>
              <a:t>I</a:t>
            </a:r>
            <a:r>
              <a:rPr lang="en-US" sz="2000">
                <a:solidFill>
                  <a:schemeClr val="dk1"/>
                </a:solidFill>
                <a:latin typeface="Arial"/>
                <a:ea typeface="Arial"/>
                <a:cs typeface="Arial"/>
                <a:sym typeface="Arial"/>
              </a:rPr>
              <a:t>nput file </a:t>
            </a:r>
            <a:r>
              <a:rPr lang="en-US" sz="1900">
                <a:solidFill>
                  <a:schemeClr val="dk1"/>
                </a:solidFill>
                <a:latin typeface="Courier New"/>
                <a:ea typeface="Courier New"/>
                <a:cs typeface="Courier New"/>
                <a:sym typeface="Courier New"/>
              </a:rPr>
              <a:t>weather.txt</a:t>
            </a:r>
            <a:r>
              <a:rPr lang="en-US" sz="1900">
                <a:solidFill>
                  <a:schemeClr val="dk1"/>
                </a:solidFill>
                <a:latin typeface="Tahoma"/>
                <a:ea typeface="Tahoma"/>
                <a:cs typeface="Tahoma"/>
                <a:sym typeface="Tahoma"/>
              </a:rPr>
              <a:t>:       				Output: </a:t>
            </a:r>
            <a:endParaRPr sz="1900">
              <a:solidFill>
                <a:schemeClr val="dk1"/>
              </a:solidFill>
              <a:latin typeface="Tahoma"/>
              <a:ea typeface="Tahoma"/>
              <a:cs typeface="Tahoma"/>
              <a:sym typeface="Tahoma"/>
            </a:endParaRPr>
          </a:p>
          <a:p>
            <a:pPr indent="0" lvl="0" marL="0" rtl="0" algn="l">
              <a:lnSpc>
                <a:spcPct val="100000"/>
              </a:lnSpc>
              <a:spcBef>
                <a:spcPts val="0"/>
              </a:spcBef>
              <a:spcAft>
                <a:spcPts val="0"/>
              </a:spcAft>
              <a:buNone/>
            </a:pPr>
            <a:r>
              <a:t/>
            </a:r>
            <a:endParaRPr sz="1900">
              <a:solidFill>
                <a:schemeClr val="dk1"/>
              </a:solidFill>
              <a:latin typeface="Tahoma"/>
              <a:ea typeface="Tahoma"/>
              <a:cs typeface="Tahoma"/>
              <a:sym typeface="Tahoma"/>
            </a:endParaRPr>
          </a:p>
          <a:p>
            <a:pPr indent="-279400" lvl="1" marL="625475" rtl="0" algn="l">
              <a:lnSpc>
                <a:spcPct val="100000"/>
              </a:lnSpc>
              <a:spcBef>
                <a:spcPts val="440"/>
              </a:spcBef>
              <a:spcAft>
                <a:spcPts val="0"/>
              </a:spcAft>
              <a:buClr>
                <a:schemeClr val="dk1"/>
              </a:buClr>
              <a:buSzPct val="129411"/>
              <a:buFont typeface="Courier New"/>
              <a:buNone/>
            </a:pPr>
            <a:r>
              <a:rPr lang="en-US" sz="1700">
                <a:solidFill>
                  <a:schemeClr val="dk1"/>
                </a:solidFill>
                <a:latin typeface="Courier New"/>
                <a:ea typeface="Courier New"/>
                <a:cs typeface="Courier New"/>
                <a:sym typeface="Courier New"/>
              </a:rPr>
              <a:t>16.2   23.5</a:t>
            </a:r>
            <a:endParaRPr sz="1700">
              <a:solidFill>
                <a:schemeClr val="dk1"/>
              </a:solidFill>
              <a:latin typeface="Tahoma"/>
              <a:ea typeface="Tahoma"/>
              <a:cs typeface="Tahoma"/>
              <a:sym typeface="Tahoma"/>
            </a:endParaRPr>
          </a:p>
          <a:p>
            <a:pPr indent="-279400" lvl="1" marL="625475" rtl="0" algn="l">
              <a:lnSpc>
                <a:spcPct val="100000"/>
              </a:lnSpc>
              <a:spcBef>
                <a:spcPts val="440"/>
              </a:spcBef>
              <a:spcAft>
                <a:spcPts val="0"/>
              </a:spcAft>
              <a:buClr>
                <a:schemeClr val="dk1"/>
              </a:buClr>
              <a:buSzPct val="129411"/>
              <a:buFont typeface="Courier New"/>
              <a:buNone/>
            </a:pPr>
            <a:r>
              <a:rPr lang="en-US" sz="1700">
                <a:solidFill>
                  <a:schemeClr val="dk1"/>
                </a:solidFill>
                <a:latin typeface="Courier New"/>
                <a:ea typeface="Courier New"/>
                <a:cs typeface="Courier New"/>
                <a:sym typeface="Courier New"/>
              </a:rPr>
              <a:t>   19.1 7.4  22.8</a:t>
            </a:r>
            <a:endParaRPr sz="1700">
              <a:solidFill>
                <a:schemeClr val="dk1"/>
              </a:solidFill>
              <a:latin typeface="Tahoma"/>
              <a:ea typeface="Tahoma"/>
              <a:cs typeface="Tahoma"/>
              <a:sym typeface="Tahoma"/>
            </a:endParaRPr>
          </a:p>
          <a:p>
            <a:pPr indent="-279400" lvl="1" marL="625475" rtl="0" algn="l">
              <a:lnSpc>
                <a:spcPct val="100000"/>
              </a:lnSpc>
              <a:spcBef>
                <a:spcPts val="440"/>
              </a:spcBef>
              <a:spcAft>
                <a:spcPts val="0"/>
              </a:spcAft>
              <a:buClr>
                <a:schemeClr val="dk1"/>
              </a:buClr>
              <a:buSzPts val="1540"/>
              <a:buFont typeface="Tahoma"/>
              <a:buNone/>
            </a:pPr>
            <a:r>
              <a:t/>
            </a:r>
            <a:endParaRPr sz="300">
              <a:solidFill>
                <a:schemeClr val="dk1"/>
              </a:solidFill>
              <a:latin typeface="Courier New"/>
              <a:ea typeface="Courier New"/>
              <a:cs typeface="Courier New"/>
              <a:sym typeface="Courier New"/>
            </a:endParaRPr>
          </a:p>
          <a:p>
            <a:pPr indent="-279400" lvl="1" marL="625475" rtl="0" algn="l">
              <a:lnSpc>
                <a:spcPct val="100000"/>
              </a:lnSpc>
              <a:spcBef>
                <a:spcPts val="440"/>
              </a:spcBef>
              <a:spcAft>
                <a:spcPts val="0"/>
              </a:spcAft>
              <a:buClr>
                <a:schemeClr val="dk1"/>
              </a:buClr>
              <a:buSzPct val="129411"/>
              <a:buFont typeface="Courier New"/>
              <a:buNone/>
            </a:pPr>
            <a:r>
              <a:rPr lang="en-US" sz="1700">
                <a:solidFill>
                  <a:schemeClr val="dk1"/>
                </a:solidFill>
                <a:latin typeface="Courier New"/>
                <a:ea typeface="Courier New"/>
                <a:cs typeface="Courier New"/>
                <a:sym typeface="Courier New"/>
              </a:rPr>
              <a:t>18.5  -1.8 14.9</a:t>
            </a:r>
            <a:endParaRPr sz="1700">
              <a:solidFill>
                <a:schemeClr val="dk1"/>
              </a:solidFill>
              <a:latin typeface="Tahoma"/>
              <a:ea typeface="Tahoma"/>
              <a:cs typeface="Tahoma"/>
              <a:sym typeface="Tahoma"/>
            </a:endParaRPr>
          </a:p>
          <a:p>
            <a:pPr indent="-279400" lvl="1" marL="625475" rtl="0" algn="l">
              <a:lnSpc>
                <a:spcPct val="100000"/>
              </a:lnSpc>
              <a:spcBef>
                <a:spcPts val="180"/>
              </a:spcBef>
              <a:spcAft>
                <a:spcPts val="0"/>
              </a:spcAft>
              <a:buClr>
                <a:schemeClr val="dk1"/>
              </a:buClr>
              <a:buSzPct val="225000"/>
              <a:buFont typeface="Tahoma"/>
              <a:buNone/>
            </a:pPr>
            <a:r>
              <a:t/>
            </a:r>
            <a:endParaRPr sz="400">
              <a:solidFill>
                <a:schemeClr val="dk1"/>
              </a:solidFill>
              <a:latin typeface="Courier New"/>
              <a:ea typeface="Courier New"/>
              <a:cs typeface="Courier New"/>
              <a:sym typeface="Courier New"/>
            </a:endParaRPr>
          </a:p>
          <a:p>
            <a:pPr indent="0" lvl="0" marL="0" rtl="0" algn="l">
              <a:lnSpc>
                <a:spcPct val="100000"/>
              </a:lnSpc>
              <a:spcBef>
                <a:spcPts val="48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1" marL="0" rtl="0" algn="l">
              <a:lnSpc>
                <a:spcPct val="80000"/>
              </a:lnSpc>
              <a:spcBef>
                <a:spcPts val="440"/>
              </a:spcBef>
              <a:spcAft>
                <a:spcPts val="0"/>
              </a:spcAft>
              <a:buClr>
                <a:schemeClr val="dk1"/>
              </a:buClr>
              <a:buSzPct val="129411"/>
              <a:buFont typeface="Courier New"/>
              <a:buNone/>
            </a:pPr>
            <a:r>
              <a:t/>
            </a:r>
            <a:endParaRPr sz="1700">
              <a:solidFill>
                <a:schemeClr val="dk1"/>
              </a:solidFill>
              <a:latin typeface="Courier New"/>
              <a:ea typeface="Courier New"/>
              <a:cs typeface="Courier New"/>
              <a:sym typeface="Courier New"/>
            </a:endParaRPr>
          </a:p>
        </p:txBody>
      </p:sp>
      <p:sp>
        <p:nvSpPr>
          <p:cNvPr id="430" name="Google Shape;430;p62"/>
          <p:cNvSpPr/>
          <p:nvPr/>
        </p:nvSpPr>
        <p:spPr>
          <a:xfrm>
            <a:off x="250650" y="3023900"/>
            <a:ext cx="2971800" cy="11604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31" name="Google Shape;431;p62"/>
          <p:cNvPicPr preferRelativeResize="0"/>
          <p:nvPr/>
        </p:nvPicPr>
        <p:blipFill>
          <a:blip r:embed="rId3">
            <a:alphaModFix/>
          </a:blip>
          <a:stretch>
            <a:fillRect/>
          </a:stretch>
        </p:blipFill>
        <p:spPr>
          <a:xfrm>
            <a:off x="4465448" y="3075588"/>
            <a:ext cx="3661076" cy="1735025"/>
          </a:xfrm>
          <a:prstGeom prst="rect">
            <a:avLst/>
          </a:prstGeom>
          <a:noFill/>
          <a:ln>
            <a:noFill/>
          </a:ln>
        </p:spPr>
      </p:pic>
      <p:sp>
        <p:nvSpPr>
          <p:cNvPr id="432" name="Google Shape;432;p62"/>
          <p:cNvSpPr/>
          <p:nvPr/>
        </p:nvSpPr>
        <p:spPr>
          <a:xfrm>
            <a:off x="3527700" y="55882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3"/>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Demo Code</a:t>
            </a:r>
            <a:endParaRPr/>
          </a:p>
        </p:txBody>
      </p:sp>
      <p:sp>
        <p:nvSpPr>
          <p:cNvPr id="439" name="Google Shape;439;p63"/>
          <p:cNvSpPr txBox="1"/>
          <p:nvPr/>
        </p:nvSpPr>
        <p:spPr>
          <a:xfrm>
            <a:off x="6187550" y="2248200"/>
            <a:ext cx="20100" cy="2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440" name="Google Shape;440;p63"/>
          <p:cNvPicPr preferRelativeResize="0"/>
          <p:nvPr/>
        </p:nvPicPr>
        <p:blipFill>
          <a:blip r:embed="rId3">
            <a:alphaModFix/>
          </a:blip>
          <a:stretch>
            <a:fillRect/>
          </a:stretch>
        </p:blipFill>
        <p:spPr>
          <a:xfrm>
            <a:off x="79725" y="1173542"/>
            <a:ext cx="9144003" cy="31030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457200" y="463951"/>
            <a:ext cx="8229600" cy="50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 - A Few Favorites</a:t>
            </a:r>
            <a:endParaRPr/>
          </a:p>
        </p:txBody>
      </p:sp>
      <p:sp>
        <p:nvSpPr>
          <p:cNvPr id="189" name="Google Shape;189;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190" name="Google Shape;190;p37"/>
          <p:cNvPicPr preferRelativeResize="0"/>
          <p:nvPr/>
        </p:nvPicPr>
        <p:blipFill>
          <a:blip r:embed="rId3">
            <a:alphaModFix/>
          </a:blip>
          <a:stretch>
            <a:fillRect/>
          </a:stretch>
        </p:blipFill>
        <p:spPr>
          <a:xfrm>
            <a:off x="105950" y="1680300"/>
            <a:ext cx="1545975" cy="1572175"/>
          </a:xfrm>
          <a:prstGeom prst="rect">
            <a:avLst/>
          </a:prstGeom>
          <a:noFill/>
          <a:ln>
            <a:noFill/>
          </a:ln>
        </p:spPr>
      </p:pic>
      <p:pic>
        <p:nvPicPr>
          <p:cNvPr id="191" name="Google Shape;191;p37"/>
          <p:cNvPicPr preferRelativeResize="0"/>
          <p:nvPr/>
        </p:nvPicPr>
        <p:blipFill rotWithShape="1">
          <a:blip r:embed="rId4">
            <a:alphaModFix/>
          </a:blip>
          <a:srcRect b="10541" l="0" r="0" t="4991"/>
          <a:stretch/>
        </p:blipFill>
        <p:spPr>
          <a:xfrm>
            <a:off x="1877700" y="1111175"/>
            <a:ext cx="3172075" cy="1819625"/>
          </a:xfrm>
          <a:prstGeom prst="rect">
            <a:avLst/>
          </a:prstGeom>
          <a:noFill/>
          <a:ln>
            <a:noFill/>
          </a:ln>
        </p:spPr>
      </p:pic>
      <p:pic>
        <p:nvPicPr>
          <p:cNvPr id="192" name="Google Shape;192;p37"/>
          <p:cNvPicPr preferRelativeResize="0"/>
          <p:nvPr/>
        </p:nvPicPr>
        <p:blipFill>
          <a:blip r:embed="rId5">
            <a:alphaModFix/>
          </a:blip>
          <a:stretch>
            <a:fillRect/>
          </a:stretch>
        </p:blipFill>
        <p:spPr>
          <a:xfrm>
            <a:off x="1990000" y="3139650"/>
            <a:ext cx="2453432" cy="1819625"/>
          </a:xfrm>
          <a:prstGeom prst="rect">
            <a:avLst/>
          </a:prstGeom>
          <a:noFill/>
          <a:ln>
            <a:noFill/>
          </a:ln>
        </p:spPr>
      </p:pic>
      <p:pic>
        <p:nvPicPr>
          <p:cNvPr id="193" name="Google Shape;193;p37"/>
          <p:cNvPicPr preferRelativeResize="0"/>
          <p:nvPr/>
        </p:nvPicPr>
        <p:blipFill>
          <a:blip r:embed="rId6">
            <a:alphaModFix/>
          </a:blip>
          <a:stretch>
            <a:fillRect/>
          </a:stretch>
        </p:blipFill>
        <p:spPr>
          <a:xfrm>
            <a:off x="264400" y="3292100"/>
            <a:ext cx="1646325" cy="1667174"/>
          </a:xfrm>
          <a:prstGeom prst="rect">
            <a:avLst/>
          </a:prstGeom>
          <a:noFill/>
          <a:ln>
            <a:noFill/>
          </a:ln>
        </p:spPr>
      </p:pic>
      <p:sp>
        <p:nvSpPr>
          <p:cNvPr id="194" name="Google Shape;194;p37"/>
          <p:cNvSpPr txBox="1"/>
          <p:nvPr>
            <p:ph idx="1" type="body"/>
          </p:nvPr>
        </p:nvSpPr>
        <p:spPr>
          <a:xfrm>
            <a:off x="390825" y="1003175"/>
            <a:ext cx="19380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All CS No BS</a:t>
            </a:r>
            <a:endParaRPr sz="9600"/>
          </a:p>
          <a:p>
            <a:pPr indent="0" lvl="0" marL="0" rtl="0" algn="l">
              <a:spcBef>
                <a:spcPts val="360"/>
              </a:spcBef>
              <a:spcAft>
                <a:spcPts val="0"/>
              </a:spcAft>
              <a:buNone/>
            </a:pPr>
            <a:r>
              <a:rPr lang="en-US" sz="9600"/>
              <a:t>Akilesh</a:t>
            </a:r>
            <a:r>
              <a:rPr lang="en-US" sz="9600"/>
              <a:t>	</a:t>
            </a:r>
            <a:r>
              <a:rPr lang="en-US"/>
              <a:t>				</a:t>
            </a:r>
            <a:endParaRPr/>
          </a:p>
          <a:p>
            <a:pPr indent="0" lvl="0" marL="0" rtl="0" algn="l">
              <a:spcBef>
                <a:spcPts val="360"/>
              </a:spcBef>
              <a:spcAft>
                <a:spcPts val="0"/>
              </a:spcAft>
              <a:buNone/>
            </a:pPr>
            <a:r>
              <a:t/>
            </a:r>
            <a:endParaRPr/>
          </a:p>
        </p:txBody>
      </p:sp>
      <p:sp>
        <p:nvSpPr>
          <p:cNvPr id="195" name="Google Shape;195;p37"/>
          <p:cNvSpPr txBox="1"/>
          <p:nvPr>
            <p:ph idx="1" type="body"/>
          </p:nvPr>
        </p:nvSpPr>
        <p:spPr>
          <a:xfrm>
            <a:off x="6118125" y="965550"/>
            <a:ext cx="24534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Kaylee’s Koders</a:t>
            </a:r>
            <a:r>
              <a:rPr lang="en-US" sz="9600"/>
              <a:t>		</a:t>
            </a:r>
            <a:r>
              <a:rPr lang="en-US"/>
              <a:t>				</a:t>
            </a:r>
            <a:endParaRPr/>
          </a:p>
          <a:p>
            <a:pPr indent="0" lvl="0" marL="0" rtl="0" algn="l">
              <a:spcBef>
                <a:spcPts val="360"/>
              </a:spcBef>
              <a:spcAft>
                <a:spcPts val="0"/>
              </a:spcAft>
              <a:buNone/>
            </a:pPr>
            <a:r>
              <a:t/>
            </a:r>
            <a:endParaRPr/>
          </a:p>
        </p:txBody>
      </p:sp>
      <p:pic>
        <p:nvPicPr>
          <p:cNvPr id="196" name="Google Shape;196;p37"/>
          <p:cNvPicPr preferRelativeResize="0"/>
          <p:nvPr/>
        </p:nvPicPr>
        <p:blipFill>
          <a:blip r:embed="rId7">
            <a:alphaModFix/>
          </a:blip>
          <a:stretch>
            <a:fillRect/>
          </a:stretch>
        </p:blipFill>
        <p:spPr>
          <a:xfrm>
            <a:off x="6370250" y="1420450"/>
            <a:ext cx="1460500" cy="1460500"/>
          </a:xfrm>
          <a:prstGeom prst="rect">
            <a:avLst/>
          </a:prstGeom>
          <a:noFill/>
          <a:ln>
            <a:noFill/>
          </a:ln>
        </p:spPr>
      </p:pic>
      <p:sp>
        <p:nvSpPr>
          <p:cNvPr id="197" name="Google Shape;197;p37"/>
          <p:cNvSpPr txBox="1"/>
          <p:nvPr>
            <p:ph idx="1" type="body"/>
          </p:nvPr>
        </p:nvSpPr>
        <p:spPr>
          <a:xfrm>
            <a:off x="5873800" y="2967100"/>
            <a:ext cx="24534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720 Tenquins</a:t>
            </a:r>
            <a:r>
              <a:rPr lang="en-US" sz="9600"/>
              <a:t>		</a:t>
            </a:r>
            <a:r>
              <a:rPr lang="en-US"/>
              <a:t>				</a:t>
            </a:r>
            <a:endParaRPr/>
          </a:p>
          <a:p>
            <a:pPr indent="0" lvl="0" marL="0" rtl="0" algn="l">
              <a:spcBef>
                <a:spcPts val="360"/>
              </a:spcBef>
              <a:spcAft>
                <a:spcPts val="0"/>
              </a:spcAft>
              <a:buNone/>
            </a:pPr>
            <a:r>
              <a:t/>
            </a:r>
            <a:endParaRPr/>
          </a:p>
        </p:txBody>
      </p:sp>
      <p:pic>
        <p:nvPicPr>
          <p:cNvPr id="198" name="Google Shape;198;p37"/>
          <p:cNvPicPr preferRelativeResize="0"/>
          <p:nvPr/>
        </p:nvPicPr>
        <p:blipFill rotWithShape="1">
          <a:blip r:embed="rId8">
            <a:alphaModFix/>
          </a:blip>
          <a:srcRect b="0" l="5473" r="0" t="13770"/>
          <a:stretch/>
        </p:blipFill>
        <p:spPr>
          <a:xfrm>
            <a:off x="5773350" y="3304125"/>
            <a:ext cx="2547574" cy="1819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4"/>
          <p:cNvSpPr txBox="1"/>
          <p:nvPr>
            <p:ph type="title"/>
          </p:nvPr>
        </p:nvSpPr>
        <p:spPr>
          <a:xfrm>
            <a:off x="457200" y="463951"/>
            <a:ext cx="8229600" cy="50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Reading an Entire File</a:t>
            </a:r>
            <a:endParaRPr/>
          </a:p>
        </p:txBody>
      </p:sp>
      <p:sp>
        <p:nvSpPr>
          <p:cNvPr id="447" name="Google Shape;447;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48" name="Google Shape;448;p64"/>
          <p:cNvSpPr txBox="1"/>
          <p:nvPr>
            <p:ph idx="1" type="body"/>
          </p:nvPr>
        </p:nvSpPr>
        <p:spPr>
          <a:xfrm>
            <a:off x="457200" y="1031850"/>
            <a:ext cx="8229600" cy="3965700"/>
          </a:xfrm>
          <a:prstGeom prst="rect">
            <a:avLst/>
          </a:prstGeom>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100"/>
              <a:buFont typeface="Arial"/>
              <a:buNone/>
            </a:pPr>
            <a:r>
              <a:rPr lang="en-US" sz="2300">
                <a:solidFill>
                  <a:schemeClr val="dk1"/>
                </a:solidFill>
                <a:latin typeface="Arial"/>
                <a:ea typeface="Arial"/>
                <a:cs typeface="Arial"/>
                <a:sym typeface="Arial"/>
              </a:rPr>
              <a:t>Suppose we want our program to work no matter how many numbers are in the file.</a:t>
            </a:r>
            <a:endParaRPr sz="2300">
              <a:solidFill>
                <a:schemeClr val="dk1"/>
              </a:solidFill>
              <a:latin typeface="Arial"/>
              <a:ea typeface="Arial"/>
              <a:cs typeface="Arial"/>
              <a:sym typeface="Arial"/>
            </a:endParaRPr>
          </a:p>
          <a:p>
            <a:pPr indent="-273050" lvl="1" marL="625475" rtl="0" algn="l">
              <a:spcBef>
                <a:spcPts val="440"/>
              </a:spcBef>
              <a:spcAft>
                <a:spcPts val="0"/>
              </a:spcAft>
              <a:buClr>
                <a:schemeClr val="dk1"/>
              </a:buClr>
              <a:buSzPts val="2100"/>
              <a:buFont typeface="Arial"/>
              <a:buChar char="–"/>
            </a:pPr>
            <a:r>
              <a:rPr lang="en-US" sz="2100">
                <a:solidFill>
                  <a:schemeClr val="dk1"/>
                </a:solidFill>
                <a:latin typeface="Arial"/>
                <a:ea typeface="Arial"/>
                <a:cs typeface="Arial"/>
                <a:sym typeface="Arial"/>
              </a:rPr>
              <a:t>Currently, if the file has more numbers, they will not be read.</a:t>
            </a:r>
            <a:endParaRPr sz="2100">
              <a:solidFill>
                <a:schemeClr val="dk1"/>
              </a:solidFill>
              <a:latin typeface="Arial"/>
              <a:ea typeface="Arial"/>
              <a:cs typeface="Arial"/>
              <a:sym typeface="Arial"/>
            </a:endParaRPr>
          </a:p>
          <a:p>
            <a:pPr indent="-273050" lvl="1" marL="625475" rtl="0" algn="l">
              <a:spcBef>
                <a:spcPts val="440"/>
              </a:spcBef>
              <a:spcAft>
                <a:spcPts val="0"/>
              </a:spcAft>
              <a:buClr>
                <a:schemeClr val="dk1"/>
              </a:buClr>
              <a:buSzPts val="2100"/>
              <a:buFont typeface="Arial"/>
              <a:buChar char="–"/>
            </a:pPr>
            <a:r>
              <a:rPr lang="en-US" sz="2100">
                <a:solidFill>
                  <a:schemeClr val="dk1"/>
                </a:solidFill>
                <a:latin typeface="Arial"/>
                <a:ea typeface="Arial"/>
                <a:cs typeface="Arial"/>
                <a:sym typeface="Arial"/>
              </a:rPr>
              <a:t>If the file has fewer numbers, what will happen?</a:t>
            </a:r>
            <a:endParaRPr sz="2100">
              <a:solidFill>
                <a:schemeClr val="dk1"/>
              </a:solidFill>
              <a:latin typeface="Arial"/>
              <a:ea typeface="Arial"/>
              <a:cs typeface="Arial"/>
              <a:sym typeface="Arial"/>
            </a:endParaRPr>
          </a:p>
          <a:p>
            <a:pPr indent="-279400" lvl="1" marL="625475" rtl="0" algn="l">
              <a:spcBef>
                <a:spcPts val="440"/>
              </a:spcBef>
              <a:spcAft>
                <a:spcPts val="0"/>
              </a:spcAft>
              <a:buClr>
                <a:schemeClr val="dk1"/>
              </a:buClr>
              <a:buSzPts val="2200"/>
              <a:buFont typeface="Tahoma"/>
              <a:buNone/>
            </a:pPr>
            <a:r>
              <a:rPr lang="en-US" sz="2100">
                <a:solidFill>
                  <a:schemeClr val="dk1"/>
                </a:solidFill>
                <a:latin typeface="Arial"/>
                <a:ea typeface="Arial"/>
                <a:cs typeface="Arial"/>
                <a:sym typeface="Arial"/>
              </a:rPr>
              <a:t>A crash!  Example output from a file with just 3 numbers:</a:t>
            </a:r>
            <a:endParaRPr sz="1900">
              <a:solidFill>
                <a:schemeClr val="dk1"/>
              </a:solidFill>
              <a:latin typeface="Arial"/>
              <a:ea typeface="Arial"/>
              <a:cs typeface="Arial"/>
              <a:sym typeface="Arial"/>
            </a:endParaRPr>
          </a:p>
          <a:p>
            <a:pPr indent="-279400" lvl="1" marL="625475" rtl="0" algn="l">
              <a:spcBef>
                <a:spcPts val="180"/>
              </a:spcBef>
              <a:spcAft>
                <a:spcPts val="0"/>
              </a:spcAft>
              <a:buClr>
                <a:schemeClr val="dk1"/>
              </a:buClr>
              <a:buSzPts val="900"/>
              <a:buFont typeface="Tahoma"/>
              <a:buNone/>
            </a:pPr>
            <a:r>
              <a:t/>
            </a:r>
            <a:endParaRPr sz="80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ts val="2000"/>
              <a:buFont typeface="Courier New"/>
              <a:buNone/>
            </a:pPr>
            <a:r>
              <a:rPr lang="en-US" sz="1900">
                <a:solidFill>
                  <a:schemeClr val="dk1"/>
                </a:solidFill>
                <a:latin typeface="Courier New"/>
                <a:ea typeface="Courier New"/>
                <a:cs typeface="Courier New"/>
                <a:sym typeface="Courier New"/>
              </a:rPr>
              <a:t>16.2 to 23.5, change = 7.3</a:t>
            </a:r>
            <a:endParaRPr sz="21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ts val="2000"/>
              <a:buFont typeface="Courier New"/>
              <a:buNone/>
            </a:pPr>
            <a:r>
              <a:rPr lang="en-US" sz="1900">
                <a:solidFill>
                  <a:schemeClr val="dk1"/>
                </a:solidFill>
                <a:latin typeface="Courier New"/>
                <a:ea typeface="Courier New"/>
                <a:cs typeface="Courier New"/>
                <a:sym typeface="Courier New"/>
              </a:rPr>
              <a:t>23.5 to 19.1, change = -4.4</a:t>
            </a:r>
            <a:endParaRPr sz="21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rgbClr val="800000"/>
              </a:buClr>
              <a:buSzPts val="2000"/>
              <a:buFont typeface="Courier New"/>
              <a:buNone/>
            </a:pPr>
            <a:r>
              <a:rPr b="1" lang="en-US" sz="1900">
                <a:solidFill>
                  <a:srgbClr val="800000"/>
                </a:solidFill>
                <a:latin typeface="Courier New"/>
                <a:ea typeface="Courier New"/>
                <a:cs typeface="Courier New"/>
                <a:sym typeface="Courier New"/>
              </a:rPr>
              <a:t>Exception in thread "main" java.util.NoSuchElementException</a:t>
            </a:r>
            <a:endParaRPr sz="21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rgbClr val="800000"/>
              </a:buClr>
              <a:buSzPts val="2000"/>
              <a:buFont typeface="Courier New"/>
              <a:buNone/>
            </a:pPr>
            <a:r>
              <a:rPr b="1" lang="en-US" sz="1900">
                <a:solidFill>
                  <a:srgbClr val="800000"/>
                </a:solidFill>
                <a:latin typeface="Courier New"/>
                <a:ea typeface="Courier New"/>
                <a:cs typeface="Courier New"/>
                <a:sym typeface="Courier New"/>
              </a:rPr>
              <a:t>    at java.util.Scanner.throwFor(Scanner.java:838)</a:t>
            </a:r>
            <a:endParaRPr sz="21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rgbClr val="800000"/>
              </a:buClr>
              <a:buSzPts val="2000"/>
              <a:buFont typeface="Courier New"/>
              <a:buNone/>
            </a:pPr>
            <a:r>
              <a:rPr b="1" lang="en-US" sz="1900">
                <a:solidFill>
                  <a:srgbClr val="800000"/>
                </a:solidFill>
                <a:latin typeface="Courier New"/>
                <a:ea typeface="Courier New"/>
                <a:cs typeface="Courier New"/>
                <a:sym typeface="Courier New"/>
              </a:rPr>
              <a:t>    at java.util.Scanner.next(Scanner.java:1347)</a:t>
            </a:r>
            <a:endParaRPr sz="21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rgbClr val="800000"/>
              </a:buClr>
              <a:buSzPts val="2000"/>
              <a:buFont typeface="Courier New"/>
              <a:buNone/>
            </a:pPr>
            <a:r>
              <a:rPr b="1" lang="en-US" sz="1900">
                <a:solidFill>
                  <a:srgbClr val="800000"/>
                </a:solidFill>
                <a:latin typeface="Courier New"/>
                <a:ea typeface="Courier New"/>
                <a:cs typeface="Courier New"/>
                <a:sym typeface="Courier New"/>
              </a:rPr>
              <a:t>    at Temperatures.main(Temperatures.java:12)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5"/>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Scanner Exceptions</a:t>
            </a:r>
            <a:endParaRPr/>
          </a:p>
        </p:txBody>
      </p:sp>
      <p:sp>
        <p:nvSpPr>
          <p:cNvPr id="455" name="Google Shape;455;p65"/>
          <p:cNvSpPr txBox="1"/>
          <p:nvPr>
            <p:ph idx="1" type="body"/>
          </p:nvPr>
        </p:nvSpPr>
        <p:spPr>
          <a:xfrm>
            <a:off x="457200" y="1031850"/>
            <a:ext cx="8229600" cy="3654600"/>
          </a:xfrm>
          <a:prstGeom prst="rect">
            <a:avLst/>
          </a:prstGeom>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None/>
            </a:pPr>
            <a:r>
              <a:rPr lang="en-US" sz="2200">
                <a:solidFill>
                  <a:schemeClr val="dk1"/>
                </a:solidFill>
                <a:latin typeface="Arial"/>
                <a:ea typeface="Arial"/>
                <a:cs typeface="Arial"/>
                <a:sym typeface="Arial"/>
              </a:rPr>
              <a:t>Common exceptions:</a:t>
            </a:r>
            <a:endParaRPr sz="2200">
              <a:solidFill>
                <a:schemeClr val="dk1"/>
              </a:solidFill>
              <a:latin typeface="Arial"/>
              <a:ea typeface="Arial"/>
              <a:cs typeface="Arial"/>
              <a:sym typeface="Arial"/>
            </a:endParaRPr>
          </a:p>
          <a:p>
            <a:pPr indent="-357822" lvl="0" marL="457200" rtl="0" algn="l">
              <a:lnSpc>
                <a:spcPct val="100000"/>
              </a:lnSpc>
              <a:spcBef>
                <a:spcPts val="0"/>
              </a:spcBef>
              <a:spcAft>
                <a:spcPts val="0"/>
              </a:spcAft>
              <a:buClr>
                <a:schemeClr val="dk1"/>
              </a:buClr>
              <a:buSzPct val="100000"/>
              <a:buFont typeface="Courier New"/>
              <a:buChar char="•"/>
            </a:pPr>
            <a:r>
              <a:rPr lang="en-US" sz="2200">
                <a:solidFill>
                  <a:schemeClr val="dk1"/>
                </a:solidFill>
                <a:latin typeface="Courier New"/>
                <a:ea typeface="Courier New"/>
                <a:cs typeface="Courier New"/>
                <a:sym typeface="Courier New"/>
              </a:rPr>
              <a:t>NoSuchElementException</a:t>
            </a:r>
            <a:r>
              <a:rPr lang="en-US" sz="2200">
                <a:solidFill>
                  <a:schemeClr val="dk1"/>
                </a:solidFill>
                <a:latin typeface="Tahoma"/>
                <a:ea typeface="Tahoma"/>
                <a:cs typeface="Tahoma"/>
                <a:sym typeface="Tahoma"/>
              </a:rPr>
              <a:t>: </a:t>
            </a:r>
            <a:r>
              <a:rPr lang="en-US" sz="2000">
                <a:solidFill>
                  <a:schemeClr val="dk1"/>
                </a:solidFill>
                <a:latin typeface="Arial"/>
                <a:ea typeface="Arial"/>
                <a:cs typeface="Arial"/>
                <a:sym typeface="Arial"/>
              </a:rPr>
              <a:t>You read past the end of the input.</a:t>
            </a:r>
            <a:endParaRPr sz="2000">
              <a:solidFill>
                <a:schemeClr val="dk1"/>
              </a:solidFill>
              <a:latin typeface="Arial"/>
              <a:ea typeface="Arial"/>
              <a:cs typeface="Arial"/>
              <a:sym typeface="Arial"/>
            </a:endParaRPr>
          </a:p>
          <a:p>
            <a:pPr indent="-357822" lvl="0" marL="457200" rtl="0" algn="l">
              <a:lnSpc>
                <a:spcPct val="100000"/>
              </a:lnSpc>
              <a:spcBef>
                <a:spcPts val="480"/>
              </a:spcBef>
              <a:spcAft>
                <a:spcPts val="0"/>
              </a:spcAft>
              <a:buClr>
                <a:schemeClr val="dk1"/>
              </a:buClr>
              <a:buSzPct val="100000"/>
              <a:buFont typeface="Courier New"/>
              <a:buChar char="•"/>
            </a:pPr>
            <a:r>
              <a:rPr lang="en-US" sz="2200">
                <a:solidFill>
                  <a:schemeClr val="dk1"/>
                </a:solidFill>
                <a:latin typeface="Courier New"/>
                <a:ea typeface="Courier New"/>
                <a:cs typeface="Courier New"/>
                <a:sym typeface="Courier New"/>
              </a:rPr>
              <a:t>InputMismatchException</a:t>
            </a:r>
            <a:r>
              <a:rPr lang="en-US" sz="2200">
                <a:solidFill>
                  <a:schemeClr val="dk1"/>
                </a:solidFill>
                <a:latin typeface="Tahoma"/>
                <a:ea typeface="Tahoma"/>
                <a:cs typeface="Tahoma"/>
                <a:sym typeface="Tahoma"/>
              </a:rPr>
              <a:t>: </a:t>
            </a:r>
            <a:r>
              <a:rPr lang="en-US" sz="2000">
                <a:solidFill>
                  <a:schemeClr val="dk1"/>
                </a:solidFill>
                <a:latin typeface="Arial"/>
                <a:ea typeface="Arial"/>
                <a:cs typeface="Arial"/>
                <a:sym typeface="Arial"/>
              </a:rPr>
              <a:t>You read the wrong type of token (e.g. read "hi" as an int)</a:t>
            </a:r>
            <a:endParaRPr sz="2000">
              <a:solidFill>
                <a:schemeClr val="dk1"/>
              </a:solidFill>
              <a:latin typeface="Arial"/>
              <a:ea typeface="Arial"/>
              <a:cs typeface="Arial"/>
              <a:sym typeface="Arial"/>
            </a:endParaRPr>
          </a:p>
          <a:p>
            <a:pPr indent="0" lvl="0" marL="0" rtl="0" algn="l">
              <a:lnSpc>
                <a:spcPct val="100000"/>
              </a:lnSpc>
              <a:spcBef>
                <a:spcPts val="480"/>
              </a:spcBef>
              <a:spcAft>
                <a:spcPts val="0"/>
              </a:spcAft>
              <a:buNone/>
            </a:pPr>
            <a:r>
              <a:rPr lang="en-US" sz="2200">
                <a:solidFill>
                  <a:schemeClr val="dk1"/>
                </a:solidFill>
                <a:latin typeface="Arial"/>
                <a:ea typeface="Arial"/>
                <a:cs typeface="Arial"/>
                <a:sym typeface="Arial"/>
              </a:rPr>
              <a:t>Finding and fixing these exceptions:</a:t>
            </a:r>
            <a:endParaRPr sz="2200">
              <a:solidFill>
                <a:schemeClr val="dk1"/>
              </a:solidFill>
              <a:latin typeface="Arial"/>
              <a:ea typeface="Arial"/>
              <a:cs typeface="Arial"/>
              <a:sym typeface="Arial"/>
            </a:endParaRPr>
          </a:p>
          <a:p>
            <a:pPr indent="-257175" lvl="1" marL="625475" rtl="0" algn="l">
              <a:lnSpc>
                <a:spcPct val="100000"/>
              </a:lnSpc>
              <a:spcBef>
                <a:spcPts val="440"/>
              </a:spcBef>
              <a:spcAft>
                <a:spcPts val="0"/>
              </a:spcAft>
              <a:buClr>
                <a:schemeClr val="dk1"/>
              </a:buClr>
              <a:buSzPct val="100000"/>
              <a:buFont typeface="Arial"/>
              <a:buChar char="–"/>
            </a:pPr>
            <a:r>
              <a:rPr lang="en-US" sz="2000">
                <a:solidFill>
                  <a:schemeClr val="dk1"/>
                </a:solidFill>
                <a:latin typeface="Arial"/>
                <a:ea typeface="Arial"/>
                <a:cs typeface="Arial"/>
                <a:sym typeface="Arial"/>
              </a:rPr>
              <a:t>Read the exception text for line numbers in your code</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(the first line that mentions your file; often near the bottom):</a:t>
            </a:r>
            <a:endParaRPr sz="2000">
              <a:solidFill>
                <a:schemeClr val="dk1"/>
              </a:solidFill>
              <a:latin typeface="Arial"/>
              <a:ea typeface="Arial"/>
              <a:cs typeface="Arial"/>
              <a:sym typeface="Arial"/>
            </a:endParaRPr>
          </a:p>
          <a:p>
            <a:pPr indent="-279400" lvl="1" marL="625475" rtl="0" algn="l">
              <a:lnSpc>
                <a:spcPct val="100000"/>
              </a:lnSpc>
              <a:spcBef>
                <a:spcPts val="180"/>
              </a:spcBef>
              <a:spcAft>
                <a:spcPts val="0"/>
              </a:spcAft>
              <a:buClr>
                <a:schemeClr val="dk1"/>
              </a:buClr>
              <a:buSzPct val="128571"/>
              <a:buFont typeface="Tahoma"/>
              <a:buNone/>
            </a:pPr>
            <a:r>
              <a:t/>
            </a:r>
            <a:endParaRPr sz="700">
              <a:solidFill>
                <a:schemeClr val="dk1"/>
              </a:solidFill>
              <a:latin typeface="Courier New"/>
              <a:ea typeface="Courier New"/>
              <a:cs typeface="Courier New"/>
              <a:sym typeface="Courier New"/>
            </a:endParaRPr>
          </a:p>
          <a:p>
            <a:pPr indent="-279400" lvl="1" marL="625475" rtl="0" algn="l">
              <a:lnSpc>
                <a:spcPct val="100000"/>
              </a:lnSpc>
              <a:spcBef>
                <a:spcPts val="400"/>
              </a:spcBef>
              <a:spcAft>
                <a:spcPts val="0"/>
              </a:spcAft>
              <a:buClr>
                <a:srgbClr val="800000"/>
              </a:buClr>
              <a:buSzPct val="111111"/>
              <a:buFont typeface="Courier New"/>
              <a:buNone/>
            </a:pPr>
            <a:r>
              <a:rPr lang="en-US" sz="1800">
                <a:solidFill>
                  <a:srgbClr val="800000"/>
                </a:solidFill>
                <a:latin typeface="Courier New"/>
                <a:ea typeface="Courier New"/>
                <a:cs typeface="Courier New"/>
                <a:sym typeface="Courier New"/>
              </a:rPr>
              <a:t>	Exception in thread "main" java.util.NoSuchElementException</a:t>
            </a:r>
            <a:endParaRPr sz="2000">
              <a:solidFill>
                <a:schemeClr val="dk1"/>
              </a:solidFill>
              <a:latin typeface="Tahoma"/>
              <a:ea typeface="Tahoma"/>
              <a:cs typeface="Tahoma"/>
              <a:sym typeface="Tahoma"/>
            </a:endParaRPr>
          </a:p>
          <a:p>
            <a:pPr indent="-279400" lvl="1" marL="625475" rtl="0" algn="l">
              <a:lnSpc>
                <a:spcPct val="100000"/>
              </a:lnSpc>
              <a:spcBef>
                <a:spcPts val="400"/>
              </a:spcBef>
              <a:spcAft>
                <a:spcPts val="0"/>
              </a:spcAft>
              <a:buClr>
                <a:srgbClr val="800000"/>
              </a:buClr>
              <a:buSzPct val="111111"/>
              <a:buFont typeface="Courier New"/>
              <a:buNone/>
            </a:pPr>
            <a:r>
              <a:rPr lang="en-US" sz="1800">
                <a:solidFill>
                  <a:srgbClr val="800000"/>
                </a:solidFill>
                <a:latin typeface="Courier New"/>
                <a:ea typeface="Courier New"/>
                <a:cs typeface="Courier New"/>
                <a:sym typeface="Courier New"/>
              </a:rPr>
              <a:t>	    at java.util.Scanner.throwFor(Scanner.java:838)</a:t>
            </a:r>
            <a:endParaRPr sz="2000">
              <a:solidFill>
                <a:schemeClr val="dk1"/>
              </a:solidFill>
              <a:latin typeface="Tahoma"/>
              <a:ea typeface="Tahoma"/>
              <a:cs typeface="Tahoma"/>
              <a:sym typeface="Tahoma"/>
            </a:endParaRPr>
          </a:p>
          <a:p>
            <a:pPr indent="-279400" lvl="1" marL="625475" rtl="0" algn="l">
              <a:lnSpc>
                <a:spcPct val="100000"/>
              </a:lnSpc>
              <a:spcBef>
                <a:spcPts val="400"/>
              </a:spcBef>
              <a:spcAft>
                <a:spcPts val="0"/>
              </a:spcAft>
              <a:buClr>
                <a:srgbClr val="800000"/>
              </a:buClr>
              <a:buSzPct val="111111"/>
              <a:buFont typeface="Courier New"/>
              <a:buNone/>
            </a:pPr>
            <a:r>
              <a:rPr lang="en-US" sz="1800">
                <a:solidFill>
                  <a:srgbClr val="800000"/>
                </a:solidFill>
                <a:latin typeface="Courier New"/>
                <a:ea typeface="Courier New"/>
                <a:cs typeface="Courier New"/>
                <a:sym typeface="Courier New"/>
              </a:rPr>
              <a:t>	    at java.util.Scanner.next(Scanner.java:1347)</a:t>
            </a:r>
            <a:endParaRPr sz="2000">
              <a:solidFill>
                <a:schemeClr val="dk1"/>
              </a:solidFill>
              <a:latin typeface="Tahoma"/>
              <a:ea typeface="Tahoma"/>
              <a:cs typeface="Tahoma"/>
              <a:sym typeface="Tahoma"/>
            </a:endParaRPr>
          </a:p>
          <a:p>
            <a:pPr indent="-279400" lvl="1" marL="625475" rtl="0" algn="l">
              <a:lnSpc>
                <a:spcPct val="100000"/>
              </a:lnSpc>
              <a:spcBef>
                <a:spcPts val="400"/>
              </a:spcBef>
              <a:spcAft>
                <a:spcPts val="0"/>
              </a:spcAft>
              <a:buClr>
                <a:srgbClr val="003399"/>
              </a:buClr>
              <a:buSzPct val="111111"/>
              <a:buFont typeface="Courier New"/>
              <a:buNone/>
            </a:pPr>
            <a:r>
              <a:rPr b="1" lang="en-US" sz="1800">
                <a:solidFill>
                  <a:srgbClr val="003399"/>
                </a:solidFill>
                <a:latin typeface="Courier New"/>
                <a:ea typeface="Courier New"/>
                <a:cs typeface="Courier New"/>
                <a:sym typeface="Courier New"/>
              </a:rPr>
              <a:t>	    at MyProgram.myMethodName(MyProgram.java:19)</a:t>
            </a:r>
            <a:endParaRPr sz="2000">
              <a:solidFill>
                <a:schemeClr val="dk1"/>
              </a:solidFill>
              <a:latin typeface="Tahoma"/>
              <a:ea typeface="Tahoma"/>
              <a:cs typeface="Tahoma"/>
              <a:sym typeface="Tahoma"/>
            </a:endParaRPr>
          </a:p>
          <a:p>
            <a:pPr indent="-279400" lvl="1" marL="625475" rtl="0" algn="l">
              <a:lnSpc>
                <a:spcPct val="100000"/>
              </a:lnSpc>
              <a:spcBef>
                <a:spcPts val="400"/>
              </a:spcBef>
              <a:spcAft>
                <a:spcPts val="0"/>
              </a:spcAft>
              <a:buClr>
                <a:srgbClr val="800000"/>
              </a:buClr>
              <a:buSzPct val="111111"/>
              <a:buFont typeface="Courier New"/>
              <a:buNone/>
            </a:pPr>
            <a:r>
              <a:rPr lang="en-US" sz="1800">
                <a:solidFill>
                  <a:srgbClr val="800000"/>
                </a:solidFill>
                <a:latin typeface="Courier New"/>
                <a:ea typeface="Courier New"/>
                <a:cs typeface="Courier New"/>
                <a:sym typeface="Courier New"/>
              </a:rPr>
              <a:t>	    at MyProgram.main(MyProgram.java:6)</a:t>
            </a:r>
            <a:endParaRPr/>
          </a:p>
        </p:txBody>
      </p:sp>
      <p:sp>
        <p:nvSpPr>
          <p:cNvPr id="456" name="Google Shape;456;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63" name="Google Shape;463;p66"/>
          <p:cNvPicPr preferRelativeResize="0"/>
          <p:nvPr/>
        </p:nvPicPr>
        <p:blipFill>
          <a:blip r:embed="rId3">
            <a:alphaModFix/>
          </a:blip>
          <a:stretch>
            <a:fillRect/>
          </a:stretch>
        </p:blipFill>
        <p:spPr>
          <a:xfrm>
            <a:off x="4861954" y="852125"/>
            <a:ext cx="3891776" cy="1196250"/>
          </a:xfrm>
          <a:prstGeom prst="rect">
            <a:avLst/>
          </a:prstGeom>
          <a:noFill/>
          <a:ln cap="flat" cmpd="sng" w="9525">
            <a:solidFill>
              <a:srgbClr val="F79646"/>
            </a:solidFill>
            <a:prstDash val="solid"/>
            <a:round/>
            <a:headEnd len="sm" w="sm" type="none"/>
            <a:tailEnd len="sm" w="sm" type="none"/>
          </a:ln>
        </p:spPr>
      </p:pic>
      <p:sp>
        <p:nvSpPr>
          <p:cNvPr id="464" name="Google Shape;464;p66"/>
          <p:cNvSpPr txBox="1"/>
          <p:nvPr>
            <p:ph idx="1" type="body"/>
          </p:nvPr>
        </p:nvSpPr>
        <p:spPr>
          <a:xfrm>
            <a:off x="1883400" y="507000"/>
            <a:ext cx="2827500" cy="1941300"/>
          </a:xfrm>
          <a:prstGeom prst="rect">
            <a:avLst/>
          </a:prstGeom>
        </p:spPr>
        <p:txBody>
          <a:bodyPr anchorCtr="0" anchor="t" bIns="45700" lIns="91425" spcFirstLastPara="1" rIns="91425" wrap="square" tIns="45700">
            <a:normAutofit fontScale="62500"/>
          </a:bodyPr>
          <a:lstStyle/>
          <a:p>
            <a:pPr indent="0" lvl="0" marL="0" rtl="0" algn="l">
              <a:spcBef>
                <a:spcPts val="360"/>
              </a:spcBef>
              <a:spcAft>
                <a:spcPts val="0"/>
              </a:spcAft>
              <a:buNone/>
            </a:pPr>
            <a:r>
              <a:rPr lang="en-US"/>
              <a:t>Modify the last method  to ignore a token that is not a double and run until no tokens are left in the file. The last method is below.</a:t>
            </a:r>
            <a:endParaRPr/>
          </a:p>
        </p:txBody>
      </p:sp>
      <p:sp>
        <p:nvSpPr>
          <p:cNvPr id="465" name="Google Shape;465;p66"/>
          <p:cNvSpPr/>
          <p:nvPr/>
        </p:nvSpPr>
        <p:spPr>
          <a:xfrm>
            <a:off x="111325" y="809125"/>
            <a:ext cx="1566300" cy="14535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In-Class Practice</a:t>
            </a:r>
            <a:endParaRPr b="1" sz="1800">
              <a:solidFill>
                <a:srgbClr val="FFFFFF"/>
              </a:solidFill>
            </a:endParaRPr>
          </a:p>
        </p:txBody>
      </p:sp>
      <p:pic>
        <p:nvPicPr>
          <p:cNvPr id="466" name="Google Shape;466;p66"/>
          <p:cNvPicPr preferRelativeResize="0"/>
          <p:nvPr/>
        </p:nvPicPr>
        <p:blipFill>
          <a:blip r:embed="rId4">
            <a:alphaModFix/>
          </a:blip>
          <a:stretch>
            <a:fillRect/>
          </a:stretch>
        </p:blipFill>
        <p:spPr>
          <a:xfrm>
            <a:off x="497850" y="2448301"/>
            <a:ext cx="7798927" cy="2646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7"/>
          <p:cNvSpPr txBox="1"/>
          <p:nvPr>
            <p:ph type="title"/>
          </p:nvPr>
        </p:nvSpPr>
        <p:spPr>
          <a:xfrm>
            <a:off x="457200" y="463951"/>
            <a:ext cx="8229600" cy="50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473" name="Google Shape;473;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74" name="Google Shape;474;p67"/>
          <p:cNvPicPr preferRelativeResize="0"/>
          <p:nvPr/>
        </p:nvPicPr>
        <p:blipFill>
          <a:blip r:embed="rId3">
            <a:alphaModFix/>
          </a:blip>
          <a:stretch>
            <a:fillRect/>
          </a:stretch>
        </p:blipFill>
        <p:spPr>
          <a:xfrm>
            <a:off x="1260063" y="965551"/>
            <a:ext cx="6623875" cy="38731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pSp>
        <p:nvGrpSpPr>
          <p:cNvPr id="480" name="Google Shape;480;p68"/>
          <p:cNvGrpSpPr/>
          <p:nvPr/>
        </p:nvGrpSpPr>
        <p:grpSpPr>
          <a:xfrm>
            <a:off x="4913813" y="475575"/>
            <a:ext cx="4126512" cy="4583250"/>
            <a:chOff x="4913813" y="475575"/>
            <a:chExt cx="4126512" cy="4583250"/>
          </a:xfrm>
        </p:grpSpPr>
        <p:sp>
          <p:nvSpPr>
            <p:cNvPr id="481" name="Google Shape;481;p68"/>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8"/>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8"/>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68"/>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8"/>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8"/>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8"/>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488" name="Google Shape;488;p68"/>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8"/>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latin typeface="Comfortaa"/>
                  <a:ea typeface="Comfortaa"/>
                  <a:cs typeface="Comfortaa"/>
                  <a:sym typeface="Comfortaa"/>
                </a:rPr>
                <a:t>Hi!</a:t>
              </a:r>
              <a:endParaRPr b="1" i="0" sz="1400" u="none" cap="none" strike="noStrike">
                <a:solidFill>
                  <a:srgbClr val="000000"/>
                </a:solidFill>
                <a:latin typeface="Comfortaa"/>
                <a:ea typeface="Comfortaa"/>
                <a:cs typeface="Comfortaa"/>
                <a:sym typeface="Comfortaa"/>
              </a:endParaRPr>
            </a:p>
          </p:txBody>
        </p:sp>
        <p:sp>
          <p:nvSpPr>
            <p:cNvPr id="490" name="Google Shape;490;p68"/>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8"/>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8"/>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8"/>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4" name="Google Shape;494;p68"/>
          <p:cNvSpPr txBox="1"/>
          <p:nvPr>
            <p:ph type="title"/>
          </p:nvPr>
        </p:nvSpPr>
        <p:spPr>
          <a:xfrm>
            <a:off x="457200" y="463951"/>
            <a:ext cx="8229600" cy="50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495" name="Google Shape;495;p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96" name="Google Shape;496;p68"/>
          <p:cNvSpPr txBox="1"/>
          <p:nvPr>
            <p:ph idx="1" type="body"/>
          </p:nvPr>
        </p:nvSpPr>
        <p:spPr>
          <a:xfrm>
            <a:off x="313250" y="1233450"/>
            <a:ext cx="4972800" cy="3661800"/>
          </a:xfrm>
          <a:prstGeom prst="rect">
            <a:avLst/>
          </a:prstGeom>
          <a:noFill/>
          <a:ln>
            <a:noFill/>
          </a:ln>
        </p:spPr>
        <p:txBody>
          <a:bodyPr anchorCtr="0" anchor="t" bIns="45700" lIns="91425" spcFirstLastPara="1" rIns="91425" wrap="square" tIns="45700">
            <a:noAutofit/>
          </a:bodyPr>
          <a:lstStyle/>
          <a:p>
            <a:pPr indent="-406400" lvl="0" marL="457200" rtl="0" algn="l">
              <a:spcBef>
                <a:spcPts val="0"/>
              </a:spcBef>
              <a:spcAft>
                <a:spcPts val="0"/>
              </a:spcAft>
              <a:buClr>
                <a:srgbClr val="434343"/>
              </a:buClr>
              <a:buSzPts val="2800"/>
              <a:buFont typeface="Arial"/>
              <a:buChar char="•"/>
            </a:pPr>
            <a:r>
              <a:rPr lang="en-US" sz="2800">
                <a:solidFill>
                  <a:srgbClr val="434343"/>
                </a:solidFill>
                <a:latin typeface="Arial"/>
                <a:ea typeface="Arial"/>
                <a:cs typeface="Arial"/>
                <a:sym typeface="Arial"/>
              </a:rPr>
              <a:t>TBD</a:t>
            </a:r>
            <a:endParaRPr sz="2800">
              <a:solidFill>
                <a:srgbClr val="434343"/>
              </a:solidFill>
              <a:latin typeface="Arial"/>
              <a:ea typeface="Arial"/>
              <a:cs typeface="Arial"/>
              <a:sym typeface="Arial"/>
            </a:endParaRPr>
          </a:p>
          <a:p>
            <a:pPr indent="-406400" lvl="0" marL="457200" rtl="0" algn="l">
              <a:spcBef>
                <a:spcPts val="0"/>
              </a:spcBef>
              <a:spcAft>
                <a:spcPts val="0"/>
              </a:spcAft>
              <a:buSzPts val="2800"/>
              <a:buChar char="•"/>
            </a:pPr>
            <a:r>
              <a:t/>
            </a:r>
            <a:endParaRPr sz="2800">
              <a:solidFill>
                <a:schemeClr val="dk1"/>
              </a:solidFill>
              <a:latin typeface="Arial"/>
              <a:ea typeface="Arial"/>
              <a:cs typeface="Arial"/>
              <a:sym typeface="Arial"/>
            </a:endParaRPr>
          </a:p>
          <a:p>
            <a:pPr indent="-285750" lvl="1" marL="742950" marR="0" rtl="0" algn="l">
              <a:lnSpc>
                <a:spcPct val="80000"/>
              </a:lnSpc>
              <a:spcBef>
                <a:spcPts val="400"/>
              </a:spcBef>
              <a:spcAft>
                <a:spcPts val="0"/>
              </a:spcAft>
              <a:buClr>
                <a:schemeClr val="dk1"/>
              </a:buClr>
              <a:buSzPts val="2000"/>
              <a:buFont typeface="Courier New"/>
              <a:buNone/>
            </a:pPr>
            <a:r>
              <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type="title"/>
          </p:nvPr>
        </p:nvSpPr>
        <p:spPr>
          <a:xfrm>
            <a:off x="457200" y="463951"/>
            <a:ext cx="8229600" cy="50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 - A Few Favorites</a:t>
            </a:r>
            <a:endParaRPr/>
          </a:p>
        </p:txBody>
      </p:sp>
      <p:sp>
        <p:nvSpPr>
          <p:cNvPr id="205" name="Google Shape;205;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06" name="Google Shape;206;p38"/>
          <p:cNvSpPr txBox="1"/>
          <p:nvPr>
            <p:ph idx="1" type="body"/>
          </p:nvPr>
        </p:nvSpPr>
        <p:spPr>
          <a:xfrm>
            <a:off x="390825" y="1003175"/>
            <a:ext cx="25752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AnimaniaCS, Dia</a:t>
            </a:r>
            <a:r>
              <a:rPr lang="en-US" sz="9600"/>
              <a:t>	</a:t>
            </a:r>
            <a:r>
              <a:rPr lang="en-US"/>
              <a:t>				</a:t>
            </a:r>
            <a:endParaRPr/>
          </a:p>
          <a:p>
            <a:pPr indent="0" lvl="0" marL="0" rtl="0" algn="l">
              <a:spcBef>
                <a:spcPts val="360"/>
              </a:spcBef>
              <a:spcAft>
                <a:spcPts val="0"/>
              </a:spcAft>
              <a:buNone/>
            </a:pPr>
            <a:r>
              <a:t/>
            </a:r>
            <a:endParaRPr/>
          </a:p>
        </p:txBody>
      </p:sp>
      <p:sp>
        <p:nvSpPr>
          <p:cNvPr id="207" name="Google Shape;207;p38"/>
          <p:cNvSpPr txBox="1"/>
          <p:nvPr>
            <p:ph idx="1" type="body"/>
          </p:nvPr>
        </p:nvSpPr>
        <p:spPr>
          <a:xfrm>
            <a:off x="6118125" y="965550"/>
            <a:ext cx="24534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Better Code Saul</a:t>
            </a:r>
            <a:r>
              <a:rPr lang="en-US" sz="9600"/>
              <a:t>		</a:t>
            </a:r>
            <a:r>
              <a:rPr lang="en-US"/>
              <a:t>				</a:t>
            </a:r>
            <a:endParaRPr/>
          </a:p>
          <a:p>
            <a:pPr indent="0" lvl="0" marL="0" rtl="0" algn="l">
              <a:spcBef>
                <a:spcPts val="360"/>
              </a:spcBef>
              <a:spcAft>
                <a:spcPts val="0"/>
              </a:spcAft>
              <a:buNone/>
            </a:pPr>
            <a:r>
              <a:t/>
            </a:r>
            <a:endParaRPr/>
          </a:p>
        </p:txBody>
      </p:sp>
      <p:sp>
        <p:nvSpPr>
          <p:cNvPr id="208" name="Google Shape;208;p38"/>
          <p:cNvSpPr txBox="1"/>
          <p:nvPr>
            <p:ph idx="1" type="body"/>
          </p:nvPr>
        </p:nvSpPr>
        <p:spPr>
          <a:xfrm>
            <a:off x="5873800" y="2967100"/>
            <a:ext cx="24534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720 Tenquins		</a:t>
            </a:r>
            <a:r>
              <a:rPr lang="en-US"/>
              <a:t>				</a:t>
            </a:r>
            <a:endParaRPr/>
          </a:p>
          <a:p>
            <a:pPr indent="0" lvl="0" marL="0" rtl="0" algn="l">
              <a:spcBef>
                <a:spcPts val="360"/>
              </a:spcBef>
              <a:spcAft>
                <a:spcPts val="0"/>
              </a:spcAft>
              <a:buNone/>
            </a:pPr>
            <a:r>
              <a:t/>
            </a:r>
            <a:endParaRPr/>
          </a:p>
        </p:txBody>
      </p:sp>
      <p:pic>
        <p:nvPicPr>
          <p:cNvPr id="209" name="Google Shape;209;p38"/>
          <p:cNvPicPr preferRelativeResize="0"/>
          <p:nvPr/>
        </p:nvPicPr>
        <p:blipFill rotWithShape="1">
          <a:blip r:embed="rId3">
            <a:alphaModFix/>
          </a:blip>
          <a:srcRect b="6419" l="6140" r="6767" t="13937"/>
          <a:stretch/>
        </p:blipFill>
        <p:spPr>
          <a:xfrm>
            <a:off x="497125" y="1467150"/>
            <a:ext cx="1288751" cy="1254350"/>
          </a:xfrm>
          <a:prstGeom prst="rect">
            <a:avLst/>
          </a:prstGeom>
          <a:noFill/>
          <a:ln>
            <a:noFill/>
          </a:ln>
        </p:spPr>
      </p:pic>
      <p:pic>
        <p:nvPicPr>
          <p:cNvPr id="210" name="Google Shape;210;p38"/>
          <p:cNvPicPr preferRelativeResize="0"/>
          <p:nvPr/>
        </p:nvPicPr>
        <p:blipFill rotWithShape="1">
          <a:blip r:embed="rId4">
            <a:alphaModFix/>
          </a:blip>
          <a:srcRect b="7211" l="8042" r="7391" t="12660"/>
          <a:stretch/>
        </p:blipFill>
        <p:spPr>
          <a:xfrm>
            <a:off x="2063376" y="1324600"/>
            <a:ext cx="1288750" cy="1491424"/>
          </a:xfrm>
          <a:prstGeom prst="rect">
            <a:avLst/>
          </a:prstGeom>
          <a:noFill/>
          <a:ln>
            <a:noFill/>
          </a:ln>
        </p:spPr>
      </p:pic>
      <p:pic>
        <p:nvPicPr>
          <p:cNvPr id="211" name="Google Shape;211;p38"/>
          <p:cNvPicPr preferRelativeResize="0"/>
          <p:nvPr/>
        </p:nvPicPr>
        <p:blipFill>
          <a:blip r:embed="rId5">
            <a:alphaModFix/>
          </a:blip>
          <a:stretch>
            <a:fillRect/>
          </a:stretch>
        </p:blipFill>
        <p:spPr>
          <a:xfrm>
            <a:off x="3969100" y="1066650"/>
            <a:ext cx="1462300" cy="1891924"/>
          </a:xfrm>
          <a:prstGeom prst="rect">
            <a:avLst/>
          </a:prstGeom>
          <a:noFill/>
          <a:ln>
            <a:noFill/>
          </a:ln>
        </p:spPr>
      </p:pic>
      <p:sp>
        <p:nvSpPr>
          <p:cNvPr id="212" name="Google Shape;212;p3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pic>
        <p:nvPicPr>
          <p:cNvPr id="213" name="Google Shape;213;p38"/>
          <p:cNvPicPr preferRelativeResize="0"/>
          <p:nvPr/>
        </p:nvPicPr>
        <p:blipFill>
          <a:blip r:embed="rId6">
            <a:alphaModFix/>
          </a:blip>
          <a:stretch>
            <a:fillRect/>
          </a:stretch>
        </p:blipFill>
        <p:spPr>
          <a:xfrm>
            <a:off x="5634950" y="1431851"/>
            <a:ext cx="1462300" cy="1462300"/>
          </a:xfrm>
          <a:prstGeom prst="rect">
            <a:avLst/>
          </a:prstGeom>
          <a:noFill/>
          <a:ln>
            <a:noFill/>
          </a:ln>
        </p:spPr>
      </p:pic>
      <p:pic>
        <p:nvPicPr>
          <p:cNvPr id="214" name="Google Shape;214;p38"/>
          <p:cNvPicPr preferRelativeResize="0"/>
          <p:nvPr/>
        </p:nvPicPr>
        <p:blipFill>
          <a:blip r:embed="rId7">
            <a:alphaModFix/>
          </a:blip>
          <a:stretch>
            <a:fillRect/>
          </a:stretch>
        </p:blipFill>
        <p:spPr>
          <a:xfrm>
            <a:off x="7643175" y="1388875"/>
            <a:ext cx="1462300" cy="1706016"/>
          </a:xfrm>
          <a:prstGeom prst="rect">
            <a:avLst/>
          </a:prstGeom>
          <a:noFill/>
          <a:ln>
            <a:noFill/>
          </a:ln>
        </p:spPr>
      </p:pic>
      <p:pic>
        <p:nvPicPr>
          <p:cNvPr id="215" name="Google Shape;215;p38"/>
          <p:cNvPicPr preferRelativeResize="0"/>
          <p:nvPr/>
        </p:nvPicPr>
        <p:blipFill rotWithShape="1">
          <a:blip r:embed="rId8">
            <a:alphaModFix/>
          </a:blip>
          <a:srcRect b="3964" l="0" r="0" t="7146"/>
          <a:stretch/>
        </p:blipFill>
        <p:spPr>
          <a:xfrm>
            <a:off x="6009600" y="3360450"/>
            <a:ext cx="1603782" cy="1706025"/>
          </a:xfrm>
          <a:prstGeom prst="rect">
            <a:avLst/>
          </a:prstGeom>
          <a:noFill/>
          <a:ln>
            <a:noFill/>
          </a:ln>
        </p:spPr>
      </p:pic>
      <p:sp>
        <p:nvSpPr>
          <p:cNvPr id="216" name="Google Shape;216;p38"/>
          <p:cNvSpPr txBox="1"/>
          <p:nvPr>
            <p:ph idx="1" type="body"/>
          </p:nvPr>
        </p:nvSpPr>
        <p:spPr>
          <a:xfrm>
            <a:off x="125375" y="2816025"/>
            <a:ext cx="19380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Kevin’s Kids</a:t>
            </a:r>
            <a:endParaRPr sz="9600"/>
          </a:p>
          <a:p>
            <a:pPr indent="0" lvl="0" marL="0" rtl="0" algn="l">
              <a:spcBef>
                <a:spcPts val="360"/>
              </a:spcBef>
              <a:spcAft>
                <a:spcPts val="0"/>
              </a:spcAft>
              <a:buNone/>
            </a:pPr>
            <a:r>
              <a:rPr lang="en-US"/>
              <a:t>		</a:t>
            </a:r>
            <a:endParaRPr/>
          </a:p>
          <a:p>
            <a:pPr indent="0" lvl="0" marL="0" rtl="0" algn="l">
              <a:spcBef>
                <a:spcPts val="360"/>
              </a:spcBef>
              <a:spcAft>
                <a:spcPts val="0"/>
              </a:spcAft>
              <a:buNone/>
            </a:pPr>
            <a:r>
              <a:t/>
            </a:r>
            <a:endParaRPr/>
          </a:p>
        </p:txBody>
      </p:sp>
      <p:pic>
        <p:nvPicPr>
          <p:cNvPr id="217" name="Google Shape;217;p38"/>
          <p:cNvPicPr preferRelativeResize="0"/>
          <p:nvPr/>
        </p:nvPicPr>
        <p:blipFill rotWithShape="1">
          <a:blip r:embed="rId9">
            <a:alphaModFix/>
          </a:blip>
          <a:srcRect b="6550" l="8062" r="5432" t="9893"/>
          <a:stretch/>
        </p:blipFill>
        <p:spPr>
          <a:xfrm>
            <a:off x="2143425" y="2958575"/>
            <a:ext cx="1603775" cy="2073155"/>
          </a:xfrm>
          <a:prstGeom prst="rect">
            <a:avLst/>
          </a:prstGeom>
          <a:noFill/>
          <a:ln>
            <a:noFill/>
          </a:ln>
        </p:spPr>
      </p:pic>
      <p:pic>
        <p:nvPicPr>
          <p:cNvPr id="218" name="Google Shape;218;p38"/>
          <p:cNvPicPr preferRelativeResize="0"/>
          <p:nvPr/>
        </p:nvPicPr>
        <p:blipFill rotWithShape="1">
          <a:blip r:embed="rId10">
            <a:alphaModFix/>
          </a:blip>
          <a:srcRect b="5447" l="3901" r="0" t="10995"/>
          <a:stretch/>
        </p:blipFill>
        <p:spPr>
          <a:xfrm>
            <a:off x="159600" y="3271175"/>
            <a:ext cx="1712700" cy="1571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457200" y="463951"/>
            <a:ext cx="8229600" cy="50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 - A Few Favorites</a:t>
            </a:r>
            <a:endParaRPr/>
          </a:p>
        </p:txBody>
      </p:sp>
      <p:sp>
        <p:nvSpPr>
          <p:cNvPr id="225" name="Google Shape;225;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26" name="Google Shape;226;p39"/>
          <p:cNvSpPr txBox="1"/>
          <p:nvPr>
            <p:ph idx="1" type="body"/>
          </p:nvPr>
        </p:nvSpPr>
        <p:spPr>
          <a:xfrm>
            <a:off x="390825" y="1003175"/>
            <a:ext cx="2575200" cy="501600"/>
          </a:xfrm>
          <a:prstGeom prst="rect">
            <a:avLst/>
          </a:prstGeom>
        </p:spPr>
        <p:txBody>
          <a:bodyPr anchorCtr="0" anchor="t" bIns="45700" lIns="91425" spcFirstLastPara="1" rIns="91425" wrap="square" tIns="45700">
            <a:normAutofit fontScale="25000" lnSpcReduction="20000"/>
          </a:bodyPr>
          <a:lstStyle/>
          <a:p>
            <a:pPr indent="0" lvl="0" marL="0" rtl="0" algn="l">
              <a:spcBef>
                <a:spcPts val="360"/>
              </a:spcBef>
              <a:spcAft>
                <a:spcPts val="0"/>
              </a:spcAft>
              <a:buNone/>
            </a:pPr>
            <a:r>
              <a:rPr lang="en-US" sz="9600"/>
              <a:t>Buff Kangaroos</a:t>
            </a:r>
            <a:r>
              <a:rPr lang="en-US" sz="9600"/>
              <a:t>	</a:t>
            </a:r>
            <a:r>
              <a:rPr lang="en-US"/>
              <a:t>				</a:t>
            </a:r>
            <a:endParaRPr/>
          </a:p>
          <a:p>
            <a:pPr indent="0" lvl="0" marL="0" rtl="0" algn="l">
              <a:spcBef>
                <a:spcPts val="360"/>
              </a:spcBef>
              <a:spcAft>
                <a:spcPts val="0"/>
              </a:spcAft>
              <a:buNone/>
            </a:pPr>
            <a:r>
              <a:t/>
            </a:r>
            <a:endParaRPr/>
          </a:p>
        </p:txBody>
      </p:sp>
      <p:sp>
        <p:nvSpPr>
          <p:cNvPr id="227" name="Google Shape;227;p3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pic>
        <p:nvPicPr>
          <p:cNvPr id="228" name="Google Shape;228;p39"/>
          <p:cNvPicPr preferRelativeResize="0"/>
          <p:nvPr/>
        </p:nvPicPr>
        <p:blipFill rotWithShape="1">
          <a:blip r:embed="rId3">
            <a:alphaModFix/>
          </a:blip>
          <a:srcRect b="0" l="0" r="0" t="13247"/>
          <a:stretch/>
        </p:blipFill>
        <p:spPr>
          <a:xfrm>
            <a:off x="2667050" y="2340125"/>
            <a:ext cx="2514150" cy="1685750"/>
          </a:xfrm>
          <a:prstGeom prst="rect">
            <a:avLst/>
          </a:prstGeom>
          <a:noFill/>
          <a:ln>
            <a:noFill/>
          </a:ln>
        </p:spPr>
      </p:pic>
      <p:pic>
        <p:nvPicPr>
          <p:cNvPr id="229" name="Google Shape;229;p39"/>
          <p:cNvPicPr preferRelativeResize="0"/>
          <p:nvPr/>
        </p:nvPicPr>
        <p:blipFill rotWithShape="1">
          <a:blip r:embed="rId4">
            <a:alphaModFix/>
          </a:blip>
          <a:srcRect b="0" l="0" r="0" t="9371"/>
          <a:stretch/>
        </p:blipFill>
        <p:spPr>
          <a:xfrm>
            <a:off x="5453025" y="1562675"/>
            <a:ext cx="3059651" cy="3073775"/>
          </a:xfrm>
          <a:prstGeom prst="rect">
            <a:avLst/>
          </a:prstGeom>
          <a:noFill/>
          <a:ln>
            <a:noFill/>
          </a:ln>
        </p:spPr>
      </p:pic>
      <p:pic>
        <p:nvPicPr>
          <p:cNvPr id="230" name="Google Shape;230;p39"/>
          <p:cNvPicPr preferRelativeResize="0"/>
          <p:nvPr/>
        </p:nvPicPr>
        <p:blipFill rotWithShape="1">
          <a:blip r:embed="rId5">
            <a:alphaModFix/>
          </a:blip>
          <a:srcRect b="0" l="0" r="0" t="8684"/>
          <a:stretch/>
        </p:blipFill>
        <p:spPr>
          <a:xfrm>
            <a:off x="457200" y="3344350"/>
            <a:ext cx="1901650" cy="1722100"/>
          </a:xfrm>
          <a:prstGeom prst="rect">
            <a:avLst/>
          </a:prstGeom>
          <a:noFill/>
          <a:ln>
            <a:noFill/>
          </a:ln>
        </p:spPr>
      </p:pic>
      <p:pic>
        <p:nvPicPr>
          <p:cNvPr id="231" name="Google Shape;231;p39"/>
          <p:cNvPicPr preferRelativeResize="0"/>
          <p:nvPr/>
        </p:nvPicPr>
        <p:blipFill rotWithShape="1">
          <a:blip r:embed="rId6">
            <a:alphaModFix/>
          </a:blip>
          <a:srcRect b="0" l="0" r="0" t="9999"/>
          <a:stretch/>
        </p:blipFill>
        <p:spPr>
          <a:xfrm>
            <a:off x="253425" y="1623349"/>
            <a:ext cx="2141800" cy="1602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5.5</a:t>
            </a:r>
            <a:r>
              <a:rPr b="1" lang="en-US" sz="3600">
                <a:latin typeface="Calibri"/>
                <a:ea typeface="Calibri"/>
                <a:cs typeface="Calibri"/>
                <a:sym typeface="Calibri"/>
              </a:rPr>
              <a:t> Quiz</a:t>
            </a:r>
            <a:endParaRPr b="1" sz="3600">
              <a:latin typeface="Calibri"/>
              <a:ea typeface="Calibri"/>
              <a:cs typeface="Calibri"/>
              <a:sym typeface="Calibri"/>
            </a:endParaRPr>
          </a:p>
        </p:txBody>
      </p:sp>
      <p:pic>
        <p:nvPicPr>
          <p:cNvPr id="238" name="Google Shape;238;p40"/>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cxnSp>
        <p:nvCxnSpPr>
          <p:cNvPr id="244" name="Google Shape;244;p41"/>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245" name="Google Shape;245;p41"/>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6.1</a:t>
            </a:r>
            <a:r>
              <a:rPr b="1" lang="en-US" sz="4000">
                <a:solidFill>
                  <a:srgbClr val="BF5700"/>
                </a:solidFill>
                <a:latin typeface="Arial Black"/>
                <a:ea typeface="Arial Black"/>
                <a:cs typeface="Arial Black"/>
                <a:sym typeface="Arial Black"/>
              </a:rPr>
              <a:t>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File Reading Basics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File Reading Basics</a:t>
            </a:r>
            <a:endParaRPr/>
          </a:p>
        </p:txBody>
      </p:sp>
      <p:sp>
        <p:nvSpPr>
          <p:cNvPr id="252" name="Google Shape;252;p42"/>
          <p:cNvSpPr txBox="1"/>
          <p:nvPr>
            <p:ph idx="1" type="body"/>
          </p:nvPr>
        </p:nvSpPr>
        <p:spPr>
          <a:xfrm>
            <a:off x="457200" y="1123300"/>
            <a:ext cx="8229600" cy="3563100"/>
          </a:xfrm>
          <a:prstGeom prst="rect">
            <a:avLst/>
          </a:prstGeom>
        </p:spPr>
        <p:txBody>
          <a:bodyPr anchorCtr="0" anchor="t" bIns="45700" lIns="91425" spcFirstLastPara="1" rIns="91425" wrap="square" tIns="45700">
            <a:normAutofit/>
          </a:bodyPr>
          <a:lstStyle/>
          <a:p>
            <a:pPr indent="0" lvl="0" marL="0" rtl="0" algn="l">
              <a:lnSpc>
                <a:spcPct val="110000"/>
              </a:lnSpc>
              <a:spcBef>
                <a:spcPts val="480"/>
              </a:spcBef>
              <a:spcAft>
                <a:spcPts val="0"/>
              </a:spcAft>
              <a:buNone/>
            </a:pPr>
            <a:r>
              <a:rPr lang="en-US" sz="2400">
                <a:solidFill>
                  <a:schemeClr val="dk1"/>
                </a:solidFill>
                <a:latin typeface="Arial"/>
                <a:ea typeface="Arial"/>
                <a:cs typeface="Arial"/>
                <a:sym typeface="Arial"/>
              </a:rPr>
              <a:t>Create a File object to get info about a file on your drive. (This doesn't actually create a new file on the hard disk.)</a:t>
            </a:r>
            <a:endParaRPr sz="2400">
              <a:solidFill>
                <a:schemeClr val="dk1"/>
              </a:solidFill>
              <a:latin typeface="Arial"/>
              <a:ea typeface="Arial"/>
              <a:cs typeface="Arial"/>
              <a:sym typeface="Arial"/>
            </a:endParaRPr>
          </a:p>
          <a:p>
            <a:pPr indent="-279400" lvl="1" marL="625475" rtl="0" algn="l">
              <a:lnSpc>
                <a:spcPct val="80000"/>
              </a:lnSpc>
              <a:spcBef>
                <a:spcPts val="160"/>
              </a:spcBef>
              <a:spcAft>
                <a:spcPts val="0"/>
              </a:spcAft>
              <a:buClr>
                <a:schemeClr val="dk1"/>
              </a:buClr>
              <a:buSzPts val="800"/>
              <a:buFont typeface="Tahoma"/>
              <a:buNone/>
            </a:pPr>
            <a:r>
              <a:t/>
            </a:r>
            <a:endParaRPr sz="800">
              <a:solidFill>
                <a:schemeClr val="dk1"/>
              </a:solidFill>
              <a:latin typeface="Courier New"/>
              <a:ea typeface="Courier New"/>
              <a:cs typeface="Courier New"/>
              <a:sym typeface="Courier New"/>
            </a:endParaRPr>
          </a:p>
          <a:p>
            <a:pPr indent="-279400" lvl="1" marL="625475" rtl="0" algn="l">
              <a:lnSpc>
                <a:spcPct val="80000"/>
              </a:lnSpc>
              <a:spcBef>
                <a:spcPts val="440"/>
              </a:spcBef>
              <a:spcAft>
                <a:spcPts val="0"/>
              </a:spcAft>
              <a:buClr>
                <a:schemeClr val="dk1"/>
              </a:buClr>
              <a:buSzPts val="2200"/>
              <a:buFont typeface="Courier New"/>
              <a:buNone/>
            </a:pPr>
            <a:r>
              <a:rPr lang="en-US" sz="2200">
                <a:solidFill>
                  <a:schemeClr val="dk1"/>
                </a:solidFill>
                <a:latin typeface="Courier New"/>
                <a:ea typeface="Courier New"/>
                <a:cs typeface="Courier New"/>
                <a:sym typeface="Courier New"/>
              </a:rPr>
              <a:t>	</a:t>
            </a:r>
            <a:r>
              <a:rPr b="1" lang="en-US" sz="2200">
                <a:solidFill>
                  <a:schemeClr val="dk1"/>
                </a:solidFill>
                <a:latin typeface="Courier New"/>
                <a:ea typeface="Courier New"/>
                <a:cs typeface="Courier New"/>
                <a:sym typeface="Courier New"/>
              </a:rPr>
              <a:t>File f</a:t>
            </a:r>
            <a:r>
              <a:rPr lang="en-US" sz="2200">
                <a:solidFill>
                  <a:schemeClr val="dk1"/>
                </a:solidFill>
                <a:latin typeface="Courier New"/>
                <a:ea typeface="Courier New"/>
                <a:cs typeface="Courier New"/>
                <a:sym typeface="Courier New"/>
              </a:rPr>
              <a:t> = </a:t>
            </a:r>
            <a:r>
              <a:rPr b="1" lang="en-US" sz="2200">
                <a:solidFill>
                  <a:schemeClr val="dk1"/>
                </a:solidFill>
                <a:latin typeface="Courier New"/>
                <a:ea typeface="Courier New"/>
                <a:cs typeface="Courier New"/>
                <a:sym typeface="Courier New"/>
              </a:rPr>
              <a:t>new File</a:t>
            </a:r>
            <a:r>
              <a:rPr lang="en-US" sz="2200">
                <a:solidFill>
                  <a:schemeClr val="dk1"/>
                </a:solidFill>
                <a:latin typeface="Courier New"/>
                <a:ea typeface="Courier New"/>
                <a:cs typeface="Courier New"/>
                <a:sym typeface="Courier New"/>
              </a:rPr>
              <a:t>("example.txt");</a:t>
            </a:r>
            <a:endParaRPr sz="22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2200"/>
              <a:buFont typeface="Courier New"/>
              <a:buNone/>
            </a:pPr>
            <a:r>
              <a:rPr lang="en-US" sz="2200">
                <a:solidFill>
                  <a:schemeClr val="dk1"/>
                </a:solidFill>
                <a:latin typeface="Courier New"/>
                <a:ea typeface="Courier New"/>
                <a:cs typeface="Courier New"/>
                <a:sym typeface="Courier New"/>
              </a:rPr>
              <a:t>	if (</a:t>
            </a:r>
            <a:r>
              <a:rPr b="1" lang="en-US" sz="2200">
                <a:solidFill>
                  <a:schemeClr val="dk1"/>
                </a:solidFill>
                <a:latin typeface="Courier New"/>
                <a:ea typeface="Courier New"/>
                <a:cs typeface="Courier New"/>
                <a:sym typeface="Courier New"/>
              </a:rPr>
              <a:t>f.exists()</a:t>
            </a:r>
            <a:r>
              <a:rPr lang="en-US" sz="2200">
                <a:solidFill>
                  <a:schemeClr val="dk1"/>
                </a:solidFill>
                <a:latin typeface="Courier New"/>
                <a:ea typeface="Courier New"/>
                <a:cs typeface="Courier New"/>
                <a:sym typeface="Courier New"/>
              </a:rPr>
              <a:t> &amp;&amp; </a:t>
            </a:r>
            <a:r>
              <a:rPr b="1" lang="en-US" sz="2200">
                <a:solidFill>
                  <a:schemeClr val="dk1"/>
                </a:solidFill>
                <a:latin typeface="Courier New"/>
                <a:ea typeface="Courier New"/>
                <a:cs typeface="Courier New"/>
                <a:sym typeface="Courier New"/>
              </a:rPr>
              <a:t>f.length()</a:t>
            </a:r>
            <a:r>
              <a:rPr lang="en-US" sz="2200">
                <a:solidFill>
                  <a:schemeClr val="dk1"/>
                </a:solidFill>
                <a:latin typeface="Courier New"/>
                <a:ea typeface="Courier New"/>
                <a:cs typeface="Courier New"/>
                <a:sym typeface="Courier New"/>
              </a:rPr>
              <a:t> &gt; 1000) {</a:t>
            </a:r>
            <a:endParaRPr sz="22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Clr>
                <a:schemeClr val="dk1"/>
              </a:buClr>
              <a:buSzPts val="2200"/>
              <a:buFont typeface="Courier New"/>
              <a:buNone/>
            </a:pPr>
            <a:r>
              <a:rPr lang="en-US" sz="2200">
                <a:solidFill>
                  <a:schemeClr val="dk1"/>
                </a:solidFill>
                <a:latin typeface="Courier New"/>
                <a:ea typeface="Courier New"/>
                <a:cs typeface="Courier New"/>
                <a:sym typeface="Courier New"/>
              </a:rPr>
              <a:t>	    </a:t>
            </a:r>
            <a:r>
              <a:rPr b="1" lang="en-US" sz="2200">
                <a:solidFill>
                  <a:schemeClr val="dk1"/>
                </a:solidFill>
                <a:latin typeface="Courier New"/>
                <a:ea typeface="Courier New"/>
                <a:cs typeface="Courier New"/>
                <a:sym typeface="Courier New"/>
              </a:rPr>
              <a:t>f.delete()</a:t>
            </a:r>
            <a:r>
              <a:rPr lang="en-US" sz="2200">
                <a:solidFill>
                  <a:schemeClr val="dk1"/>
                </a:solidFill>
                <a:latin typeface="Courier New"/>
                <a:ea typeface="Courier New"/>
                <a:cs typeface="Courier New"/>
                <a:sym typeface="Courier New"/>
              </a:rPr>
              <a:t>;</a:t>
            </a:r>
            <a:endParaRPr sz="2200">
              <a:solidFill>
                <a:schemeClr val="dk1"/>
              </a:solidFill>
              <a:latin typeface="Tahoma"/>
              <a:ea typeface="Tahoma"/>
              <a:cs typeface="Tahoma"/>
              <a:sym typeface="Tahoma"/>
            </a:endParaRPr>
          </a:p>
          <a:p>
            <a:pPr indent="-279400" lvl="1" marL="625475" rtl="0" algn="l">
              <a:lnSpc>
                <a:spcPct val="80000"/>
              </a:lnSpc>
              <a:spcBef>
                <a:spcPts val="440"/>
              </a:spcBef>
              <a:spcAft>
                <a:spcPts val="0"/>
              </a:spcAft>
              <a:buNone/>
            </a:pPr>
            <a:r>
              <a:rPr lang="en-US" sz="2200">
                <a:solidFill>
                  <a:schemeClr val="dk1"/>
                </a:solidFill>
                <a:latin typeface="Courier New"/>
                <a:ea typeface="Courier New"/>
                <a:cs typeface="Courier New"/>
                <a:sym typeface="Courier New"/>
              </a:rPr>
              <a:t>	}</a:t>
            </a:r>
            <a:endParaRPr sz="2200">
              <a:solidFill>
                <a:schemeClr val="dk1"/>
              </a:solidFill>
              <a:latin typeface="Courier New"/>
              <a:ea typeface="Courier New"/>
              <a:cs typeface="Courier New"/>
              <a:sym typeface="Courier New"/>
            </a:endParaRPr>
          </a:p>
          <a:p>
            <a:pPr indent="-279400" lvl="1" marL="625475" rtl="0" algn="l">
              <a:lnSpc>
                <a:spcPct val="115000"/>
              </a:lnSpc>
              <a:spcBef>
                <a:spcPts val="440"/>
              </a:spcBef>
              <a:spcAft>
                <a:spcPts val="0"/>
              </a:spcAft>
              <a:buNone/>
            </a:pPr>
            <a:r>
              <a:t/>
            </a:r>
            <a:endParaRPr sz="1700">
              <a:solidFill>
                <a:schemeClr val="dk1"/>
              </a:solidFill>
              <a:latin typeface="Courier New"/>
              <a:ea typeface="Courier New"/>
              <a:cs typeface="Courier New"/>
              <a:sym typeface="Courier New"/>
            </a:endParaRPr>
          </a:p>
          <a:p>
            <a:pPr indent="0" lvl="0" marL="0" rtl="0" algn="l">
              <a:lnSpc>
                <a:spcPct val="115000"/>
              </a:lnSpc>
              <a:spcBef>
                <a:spcPts val="440"/>
              </a:spcBef>
              <a:spcAft>
                <a:spcPts val="0"/>
              </a:spcAft>
              <a:buNone/>
            </a:pPr>
            <a:r>
              <a:rPr lang="en-US" sz="2200">
                <a:solidFill>
                  <a:schemeClr val="dk1"/>
                </a:solidFill>
                <a:latin typeface="Arial"/>
                <a:ea typeface="Arial"/>
                <a:cs typeface="Arial"/>
                <a:sym typeface="Arial"/>
              </a:rPr>
              <a:t>Java objects we know so far: </a:t>
            </a:r>
            <a:r>
              <a:rPr lang="en-US" sz="2200">
                <a:solidFill>
                  <a:schemeClr val="dk1"/>
                </a:solidFill>
                <a:latin typeface="Courier New"/>
                <a:ea typeface="Courier New"/>
                <a:cs typeface="Courier New"/>
                <a:sym typeface="Courier New"/>
              </a:rPr>
              <a:t>String, Graphics, Color, Scanner, File.</a:t>
            </a:r>
            <a:endParaRPr sz="2200">
              <a:solidFill>
                <a:schemeClr val="dk1"/>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457200" y="442476"/>
            <a:ext cx="8229600" cy="523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Review 1</a:t>
            </a:r>
            <a:endParaRPr/>
          </a:p>
        </p:txBody>
      </p:sp>
      <p:sp>
        <p:nvSpPr>
          <p:cNvPr id="259" name="Google Shape;259;p43"/>
          <p:cNvSpPr txBox="1"/>
          <p:nvPr>
            <p:ph idx="1" type="body"/>
          </p:nvPr>
        </p:nvSpPr>
        <p:spPr>
          <a:xfrm>
            <a:off x="457200" y="1123300"/>
            <a:ext cx="7811700" cy="4020300"/>
          </a:xfrm>
          <a:prstGeom prst="rect">
            <a:avLst/>
          </a:prstGeom>
        </p:spPr>
        <p:txBody>
          <a:bodyPr anchorCtr="0" anchor="t" bIns="45700" lIns="91425" spcFirstLastPara="1" rIns="91425" wrap="square" tIns="45700">
            <a:normAutofit fontScale="55000" lnSpcReduction="20000"/>
          </a:bodyPr>
          <a:lstStyle/>
          <a:p>
            <a:pPr indent="0" lvl="0" marL="0" rtl="0" algn="l">
              <a:spcBef>
                <a:spcPts val="360"/>
              </a:spcBef>
              <a:spcAft>
                <a:spcPts val="0"/>
              </a:spcAft>
              <a:buNone/>
            </a:pPr>
            <a:r>
              <a:rPr lang="en-US"/>
              <a:t>Java Primitive Types</a:t>
            </a:r>
            <a:endParaRPr/>
          </a:p>
          <a:p>
            <a:pPr indent="-291465" lvl="0" marL="457200" rtl="0" algn="l">
              <a:spcBef>
                <a:spcPts val="360"/>
              </a:spcBef>
              <a:spcAft>
                <a:spcPts val="0"/>
              </a:spcAft>
              <a:buSzPct val="56250"/>
              <a:buChar char="●"/>
            </a:pPr>
            <a:r>
              <a:rPr lang="en-US"/>
              <a:t>int, double, char, boolean</a:t>
            </a:r>
            <a:endParaRPr/>
          </a:p>
          <a:p>
            <a:pPr indent="-291465" lvl="0" marL="457200" rtl="0" algn="l">
              <a:spcBef>
                <a:spcPts val="0"/>
              </a:spcBef>
              <a:spcAft>
                <a:spcPts val="0"/>
              </a:spcAft>
              <a:buSzPct val="56250"/>
              <a:buChar char="●"/>
            </a:pPr>
            <a:r>
              <a:rPr lang="en-US"/>
              <a:t>Built into the core Java language</a:t>
            </a:r>
            <a:endParaRPr/>
          </a:p>
          <a:p>
            <a:pPr indent="-291465" lvl="0" marL="457200" rtl="0" algn="l">
              <a:spcBef>
                <a:spcPts val="0"/>
              </a:spcBef>
              <a:spcAft>
                <a:spcPts val="0"/>
              </a:spcAft>
              <a:buSzPct val="56250"/>
              <a:buChar char="●"/>
            </a:pPr>
            <a:r>
              <a:rPr lang="en-US"/>
              <a:t>Can use operators (++, &gt;=, etc.)</a:t>
            </a:r>
            <a:endParaRPr/>
          </a:p>
          <a:p>
            <a:pPr indent="-291465" lvl="0" marL="457200" rtl="0" algn="l">
              <a:spcBef>
                <a:spcPts val="0"/>
              </a:spcBef>
              <a:spcAft>
                <a:spcPts val="0"/>
              </a:spcAft>
              <a:buSzPct val="56250"/>
              <a:buChar char="●"/>
            </a:pPr>
            <a:r>
              <a:rPr lang="en-US"/>
              <a:t>To create: </a:t>
            </a:r>
            <a:endParaRPr/>
          </a:p>
          <a:p>
            <a:pPr indent="-291465" lvl="1" marL="914400" rtl="0" algn="l">
              <a:spcBef>
                <a:spcPts val="0"/>
              </a:spcBef>
              <a:spcAft>
                <a:spcPts val="0"/>
              </a:spcAft>
              <a:buSzPct val="64285"/>
              <a:buChar char="○"/>
            </a:pPr>
            <a:r>
              <a:rPr lang="en-US">
                <a:latin typeface="Courier New"/>
                <a:ea typeface="Courier New"/>
                <a:cs typeface="Courier New"/>
                <a:sym typeface="Courier New"/>
              </a:rPr>
              <a:t>int num; </a:t>
            </a:r>
            <a:endParaRPr>
              <a:latin typeface="Courier New"/>
              <a:ea typeface="Courier New"/>
              <a:cs typeface="Courier New"/>
              <a:sym typeface="Courier New"/>
            </a:endParaRPr>
          </a:p>
          <a:p>
            <a:pPr indent="-291465" lvl="1" marL="914400" rtl="0" algn="l">
              <a:spcBef>
                <a:spcPts val="0"/>
              </a:spcBef>
              <a:spcAft>
                <a:spcPts val="0"/>
              </a:spcAft>
              <a:buSzPct val="64285"/>
              <a:buChar char="○"/>
            </a:pPr>
            <a:r>
              <a:rPr lang="en-US">
                <a:latin typeface="Courier New"/>
                <a:ea typeface="Courier New"/>
                <a:cs typeface="Courier New"/>
                <a:sym typeface="Courier New"/>
              </a:rPr>
              <a:t>boolean valid;</a:t>
            </a:r>
            <a:endParaRPr>
              <a:latin typeface="Courier New"/>
              <a:ea typeface="Courier New"/>
              <a:cs typeface="Courier New"/>
              <a:sym typeface="Courier New"/>
            </a:endParaRPr>
          </a:p>
          <a:p>
            <a:pPr indent="0" lvl="0" marL="0" rtl="0" algn="l">
              <a:spcBef>
                <a:spcPts val="360"/>
              </a:spcBef>
              <a:spcAft>
                <a:spcPts val="0"/>
              </a:spcAft>
              <a:buNone/>
            </a:pPr>
            <a:r>
              <a:rPr lang="en-US"/>
              <a:t>Java Objects</a:t>
            </a:r>
            <a:endParaRPr/>
          </a:p>
          <a:p>
            <a:pPr indent="-291465" lvl="0" marL="457200" rtl="0" algn="l">
              <a:spcBef>
                <a:spcPts val="360"/>
              </a:spcBef>
              <a:spcAft>
                <a:spcPts val="0"/>
              </a:spcAft>
              <a:buSzPct val="56250"/>
              <a:buChar char="●"/>
            </a:pPr>
            <a:r>
              <a:rPr lang="en-US"/>
              <a:t>String, Graphics, Color, Scanner, File</a:t>
            </a:r>
            <a:endParaRPr/>
          </a:p>
          <a:p>
            <a:pPr indent="-291465" lvl="0" marL="457200" rtl="0" algn="l">
              <a:spcBef>
                <a:spcPts val="0"/>
              </a:spcBef>
              <a:spcAft>
                <a:spcPts val="0"/>
              </a:spcAft>
              <a:buSzPct val="56250"/>
              <a:buChar char="●"/>
            </a:pPr>
            <a:r>
              <a:rPr lang="en-US"/>
              <a:t>Part of Java, sometimes require an import</a:t>
            </a:r>
            <a:endParaRPr/>
          </a:p>
          <a:p>
            <a:pPr indent="-291465" lvl="0" marL="457200" rtl="0" algn="l">
              <a:spcBef>
                <a:spcPts val="0"/>
              </a:spcBef>
              <a:spcAft>
                <a:spcPts val="0"/>
              </a:spcAft>
              <a:buSzPct val="56250"/>
              <a:buChar char="●"/>
            </a:pPr>
            <a:r>
              <a:rPr lang="en-US"/>
              <a:t>Can not use operators (except + for String)</a:t>
            </a:r>
            <a:endParaRPr/>
          </a:p>
          <a:p>
            <a:pPr indent="-291465" lvl="0" marL="457200" rtl="0" algn="l">
              <a:spcBef>
                <a:spcPts val="0"/>
              </a:spcBef>
              <a:spcAft>
                <a:spcPts val="0"/>
              </a:spcAft>
              <a:buSzPct val="56250"/>
              <a:buChar char="●"/>
            </a:pPr>
            <a:r>
              <a:rPr lang="en-US"/>
              <a:t>To create (except for String):</a:t>
            </a:r>
            <a:endParaRPr/>
          </a:p>
          <a:p>
            <a:pPr indent="-291465" lvl="1" marL="914400" rtl="0" algn="l">
              <a:spcBef>
                <a:spcPts val="0"/>
              </a:spcBef>
              <a:spcAft>
                <a:spcPts val="0"/>
              </a:spcAft>
              <a:buSzPct val="64285"/>
              <a:buFont typeface="Courier New"/>
              <a:buChar char="○"/>
            </a:pPr>
            <a:r>
              <a:rPr lang="en-US">
                <a:latin typeface="Courier New"/>
                <a:ea typeface="Courier New"/>
                <a:cs typeface="Courier New"/>
                <a:sym typeface="Courier New"/>
              </a:rPr>
              <a:t>Scanner console = new Scanner (System.in);</a:t>
            </a:r>
            <a:endParaRPr>
              <a:latin typeface="Courier New"/>
              <a:ea typeface="Courier New"/>
              <a:cs typeface="Courier New"/>
              <a:sym typeface="Courier New"/>
            </a:endParaRPr>
          </a:p>
          <a:p>
            <a:pPr indent="-291465" lvl="1" marL="914400" rtl="0" algn="l">
              <a:spcBef>
                <a:spcPts val="0"/>
              </a:spcBef>
              <a:spcAft>
                <a:spcPts val="0"/>
              </a:spcAft>
              <a:buSzPct val="64285"/>
              <a:buFont typeface="Courier New"/>
              <a:buChar char="○"/>
            </a:pPr>
            <a:r>
              <a:rPr lang="en-US">
                <a:latin typeface="Courier New"/>
                <a:ea typeface="Courier New"/>
                <a:cs typeface="Courier New"/>
                <a:sym typeface="Courier New"/>
              </a:rPr>
              <a:t>File f = new File (“input.txt”);</a:t>
            </a:r>
            <a:endParaRPr>
              <a:latin typeface="Courier New"/>
              <a:ea typeface="Courier New"/>
              <a:cs typeface="Courier New"/>
              <a:sym typeface="Courier New"/>
            </a:endParaRPr>
          </a:p>
          <a:p>
            <a:pPr indent="-291465" lvl="0" marL="457200" rtl="0" algn="l">
              <a:spcBef>
                <a:spcPts val="0"/>
              </a:spcBef>
              <a:spcAft>
                <a:spcPts val="0"/>
              </a:spcAft>
              <a:buSzPct val="56250"/>
              <a:buFont typeface="Calibri"/>
              <a:buChar char="●"/>
            </a:pPr>
            <a:r>
              <a:rPr lang="en-US"/>
              <a:t>Can call methods for the object:</a:t>
            </a:r>
            <a:endParaRPr/>
          </a:p>
          <a:p>
            <a:pPr indent="-291465" lvl="1" marL="914400" rtl="0" algn="l">
              <a:spcBef>
                <a:spcPts val="0"/>
              </a:spcBef>
              <a:spcAft>
                <a:spcPts val="0"/>
              </a:spcAft>
              <a:buSzPct val="64285"/>
              <a:buFont typeface="Courier New"/>
              <a:buChar char="○"/>
            </a:pPr>
            <a:r>
              <a:rPr lang="en-US">
                <a:latin typeface="Courier New"/>
                <a:ea typeface="Courier New"/>
                <a:cs typeface="Courier New"/>
                <a:sym typeface="Courier New"/>
              </a:rPr>
              <a:t>console.nextInt();</a:t>
            </a:r>
            <a:endParaRPr>
              <a:latin typeface="Courier New"/>
              <a:ea typeface="Courier New"/>
              <a:cs typeface="Courier New"/>
              <a:sym typeface="Courier New"/>
            </a:endParaRPr>
          </a:p>
          <a:p>
            <a:pPr indent="-291465" lvl="1" marL="914400" rtl="0" algn="l">
              <a:spcBef>
                <a:spcPts val="0"/>
              </a:spcBef>
              <a:spcAft>
                <a:spcPts val="0"/>
              </a:spcAft>
              <a:buSzPct val="64285"/>
              <a:buFont typeface="Courier New"/>
              <a:buChar char="○"/>
            </a:pPr>
            <a:r>
              <a:rPr lang="en-US">
                <a:latin typeface="Courier New"/>
                <a:ea typeface="Courier New"/>
                <a:cs typeface="Courier New"/>
                <a:sym typeface="Courier New"/>
              </a:rPr>
              <a:t>console.close();</a:t>
            </a:r>
            <a:endParaRPr>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